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70" r:id="rId2"/>
    <p:sldId id="373" r:id="rId3"/>
    <p:sldId id="371" r:id="rId4"/>
    <p:sldId id="369" r:id="rId5"/>
    <p:sldId id="380" r:id="rId6"/>
    <p:sldId id="381" r:id="rId7"/>
    <p:sldId id="378" r:id="rId8"/>
    <p:sldId id="374" r:id="rId9"/>
    <p:sldId id="375" r:id="rId10"/>
    <p:sldId id="376" r:id="rId11"/>
    <p:sldId id="377" r:id="rId12"/>
    <p:sldId id="379" r:id="rId13"/>
  </p:sldIdLst>
  <p:sldSz cx="12192000" cy="6858000"/>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79757" autoAdjust="0"/>
  </p:normalViewPr>
  <p:slideViewPr>
    <p:cSldViewPr snapToGrid="0">
      <p:cViewPr varScale="1">
        <p:scale>
          <a:sx n="53" d="100"/>
          <a:sy n="53" d="100"/>
        </p:scale>
        <p:origin x="11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BBF35739-9AD0-49AB-A643-C90BD7FCF5F3}" type="datetimeFigureOut">
              <a:rPr lang="nb-NO" smtClean="0"/>
              <a:t>04.12.2023</a:t>
            </a:fld>
            <a:endParaRPr lang="nb-NO"/>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D58BBB65-2850-4AEE-8559-E509EFF73C11}" type="slidenum">
              <a:rPr lang="nb-NO" smtClean="0"/>
              <a:t>‹#›</a:t>
            </a:fld>
            <a:endParaRPr lang="nb-NO"/>
          </a:p>
        </p:txBody>
      </p:sp>
    </p:spTree>
    <p:extLst>
      <p:ext uri="{BB962C8B-B14F-4D97-AF65-F5344CB8AC3E}">
        <p14:creationId xmlns:p14="http://schemas.microsoft.com/office/powerpoint/2010/main" val="3582910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 dag skal dere bli kjent med Ivars historie. Ivar </a:t>
            </a:r>
            <a:r>
              <a:rPr lang="nb-NO" dirty="0" err="1"/>
              <a:t>Bermann</a:t>
            </a:r>
            <a:r>
              <a:rPr lang="nb-NO" dirty="0"/>
              <a:t> er født i Oslo. Bildet til venstre er tatt under krigen i Norge. På bildet til høyre ser dere han sammen moren sin, bestefaren, to av tantene og bestemoren. Ivar kom fra en jødisk familie, og det er skrevet en bok om søsteren hans Kathe </a:t>
            </a:r>
            <a:r>
              <a:rPr lang="nb-NO" dirty="0" err="1"/>
              <a:t>Lasnik</a:t>
            </a:r>
            <a:r>
              <a:rPr lang="nb-NO" dirty="0"/>
              <a:t>. </a:t>
            </a:r>
          </a:p>
        </p:txBody>
      </p:sp>
      <p:sp>
        <p:nvSpPr>
          <p:cNvPr id="4" name="Slide Number Placeholder 3"/>
          <p:cNvSpPr>
            <a:spLocks noGrp="1"/>
          </p:cNvSpPr>
          <p:nvPr>
            <p:ph type="sldNum" sz="quarter" idx="5"/>
          </p:nvPr>
        </p:nvSpPr>
        <p:spPr/>
        <p:txBody>
          <a:bodyPr/>
          <a:lstStyle/>
          <a:p>
            <a:fld id="{D58BBB65-2850-4AEE-8559-E509EFF73C11}" type="slidenum">
              <a:rPr lang="nb-NO" smtClean="0"/>
              <a:t>1</a:t>
            </a:fld>
            <a:endParaRPr lang="nb-NO"/>
          </a:p>
        </p:txBody>
      </p:sp>
    </p:spTree>
    <p:extLst>
      <p:ext uri="{BB962C8B-B14F-4D97-AF65-F5344CB8AC3E}">
        <p14:creationId xmlns:p14="http://schemas.microsoft.com/office/powerpoint/2010/main" val="723443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Norge blir okkupert av det nazistiske Tyskland. Det tyske nazistiske partiet forfølger jøder og andre grupper – alle som nazistene mener ikke hører til i det tyske folk. Denne forfølgelsespolitikken fortsetter de med i de landene de okkuperer. I Norge samarbeider tyske nazister med norske nazister, men også med andre nordmenn – blant annet i politiet. </a:t>
            </a:r>
          </a:p>
          <a:p>
            <a:endParaRPr lang="nb-NO" dirty="0"/>
          </a:p>
        </p:txBody>
      </p:sp>
      <p:sp>
        <p:nvSpPr>
          <p:cNvPr id="4" name="Slide Number Placeholder 3"/>
          <p:cNvSpPr>
            <a:spLocks noGrp="1"/>
          </p:cNvSpPr>
          <p:nvPr>
            <p:ph type="sldNum" sz="quarter" idx="5"/>
          </p:nvPr>
        </p:nvSpPr>
        <p:spPr/>
        <p:txBody>
          <a:bodyPr/>
          <a:lstStyle/>
          <a:p>
            <a:fld id="{D58BBB65-2850-4AEE-8559-E509EFF73C11}" type="slidenum">
              <a:rPr lang="nb-NO" smtClean="0"/>
              <a:t>2</a:t>
            </a:fld>
            <a:endParaRPr lang="nb-NO"/>
          </a:p>
        </p:txBody>
      </p:sp>
    </p:spTree>
    <p:extLst>
      <p:ext uri="{BB962C8B-B14F-4D97-AF65-F5344CB8AC3E}">
        <p14:creationId xmlns:p14="http://schemas.microsoft.com/office/powerpoint/2010/main" val="3497633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dirty="0"/>
              <a:t>Den 26. november 1942 blir jødiske kvinner og barn i Norge arrestert. Mennene er allerede arrestert. Alle fra Oslo og østlandsområdet blir fraktet til Akershuskaia. Der ligger lasteskipet Donau og venter. På ettermiddagen denne dagen blir 529 jøder fra Norge sendt ut av landet, og de kommer til Auschwitz den 1. desember. Her blir mennene som ikke kunne arbeide, alle kvinner og barn drept med en gang de kommer frem. </a:t>
            </a:r>
          </a:p>
          <a:p>
            <a:endParaRPr lang="nb-NO" sz="1200" dirty="0"/>
          </a:p>
          <a:p>
            <a:r>
              <a:rPr lang="nb-NO" sz="1200" dirty="0"/>
              <a:t>Til sammen ble 772 jøder fra Norge deportert til konsentrasjons- og tilintetgjørelsesleirer under krigen</a:t>
            </a:r>
          </a:p>
          <a:p>
            <a:endParaRPr lang="nb-NO" sz="1200" dirty="0"/>
          </a:p>
          <a:p>
            <a:r>
              <a:rPr lang="nb-NO" sz="1200" dirty="0"/>
              <a:t>Av disse overlevde 37.</a:t>
            </a:r>
          </a:p>
          <a:p>
            <a:endParaRPr lang="nb-NO" sz="1200" dirty="0"/>
          </a:p>
          <a:p>
            <a:r>
              <a:rPr lang="nb-NO" sz="1200" dirty="0"/>
              <a:t>1216 flyktet, først og fremst til Sverige.</a:t>
            </a:r>
            <a:endParaRPr lang="nb-NO" sz="1200" dirty="0">
              <a:latin typeface="Merriweather"/>
              <a:ea typeface="Merriweather"/>
              <a:cs typeface="Merriweather"/>
              <a:sym typeface="Merriweather"/>
            </a:endParaRPr>
          </a:p>
          <a:p>
            <a:endParaRPr lang="nb-NO" dirty="0"/>
          </a:p>
        </p:txBody>
      </p:sp>
      <p:sp>
        <p:nvSpPr>
          <p:cNvPr id="4" name="Slide Number Placeholder 3"/>
          <p:cNvSpPr>
            <a:spLocks noGrp="1"/>
          </p:cNvSpPr>
          <p:nvPr>
            <p:ph type="sldNum" sz="quarter" idx="5"/>
          </p:nvPr>
        </p:nvSpPr>
        <p:spPr/>
        <p:txBody>
          <a:bodyPr/>
          <a:lstStyle/>
          <a:p>
            <a:fld id="{D58BBB65-2850-4AEE-8559-E509EFF73C11}" type="slidenum">
              <a:rPr lang="nb-NO" smtClean="0"/>
              <a:t>3</a:t>
            </a:fld>
            <a:endParaRPr lang="nb-NO"/>
          </a:p>
        </p:txBody>
      </p:sp>
    </p:spTree>
    <p:extLst>
      <p:ext uri="{BB962C8B-B14F-4D97-AF65-F5344CB8AC3E}">
        <p14:creationId xmlns:p14="http://schemas.microsoft.com/office/powerpoint/2010/main" val="3230627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Klippene forteller om jødisk liv i Norge før krigen og om hvordan forfølgelsen av jøder i Norge startet. Både i kildesettet og i filmen vil elevene møte disse hendelsene igjen. </a:t>
            </a:r>
          </a:p>
        </p:txBody>
      </p:sp>
      <p:sp>
        <p:nvSpPr>
          <p:cNvPr id="4" name="Slide Number Placeholder 3"/>
          <p:cNvSpPr>
            <a:spLocks noGrp="1"/>
          </p:cNvSpPr>
          <p:nvPr>
            <p:ph type="sldNum" sz="quarter" idx="5"/>
          </p:nvPr>
        </p:nvSpPr>
        <p:spPr/>
        <p:txBody>
          <a:bodyPr/>
          <a:lstStyle/>
          <a:p>
            <a:fld id="{D58BBB65-2850-4AEE-8559-E509EFF73C11}" type="slidenum">
              <a:rPr lang="nb-NO" smtClean="0"/>
              <a:t>4</a:t>
            </a:fld>
            <a:endParaRPr lang="nb-NO"/>
          </a:p>
        </p:txBody>
      </p:sp>
    </p:spTree>
    <p:extLst>
      <p:ext uri="{BB962C8B-B14F-4D97-AF65-F5344CB8AC3E}">
        <p14:creationId xmlns:p14="http://schemas.microsoft.com/office/powerpoint/2010/main" val="2163569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Klippene forteller om jødisk liv i Norge før krigen og om hvordan forfølgelsen av jøder i Norge startet. Både i kildesettet og i filmen vil elevene møte disse hendelsene igjen. </a:t>
            </a:r>
          </a:p>
        </p:txBody>
      </p:sp>
      <p:sp>
        <p:nvSpPr>
          <p:cNvPr id="4" name="Slide Number Placeholder 3"/>
          <p:cNvSpPr>
            <a:spLocks noGrp="1"/>
          </p:cNvSpPr>
          <p:nvPr>
            <p:ph type="sldNum" sz="quarter" idx="5"/>
          </p:nvPr>
        </p:nvSpPr>
        <p:spPr/>
        <p:txBody>
          <a:bodyPr/>
          <a:lstStyle/>
          <a:p>
            <a:fld id="{D58BBB65-2850-4AEE-8559-E509EFF73C11}" type="slidenum">
              <a:rPr lang="nb-NO" smtClean="0"/>
              <a:t>5</a:t>
            </a:fld>
            <a:endParaRPr lang="nb-NO"/>
          </a:p>
        </p:txBody>
      </p:sp>
    </p:spTree>
    <p:extLst>
      <p:ext uri="{BB962C8B-B14F-4D97-AF65-F5344CB8AC3E}">
        <p14:creationId xmlns:p14="http://schemas.microsoft.com/office/powerpoint/2010/main" val="1966676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Klippene forteller om jødisk liv i Norge før krigen og om hvordan forfølgelsen av jøder i Norge startet. Både i kildesettet og i filmen vil elevene møte disse hendelsene igjen. </a:t>
            </a:r>
          </a:p>
        </p:txBody>
      </p:sp>
      <p:sp>
        <p:nvSpPr>
          <p:cNvPr id="4" name="Slide Number Placeholder 3"/>
          <p:cNvSpPr>
            <a:spLocks noGrp="1"/>
          </p:cNvSpPr>
          <p:nvPr>
            <p:ph type="sldNum" sz="quarter" idx="5"/>
          </p:nvPr>
        </p:nvSpPr>
        <p:spPr/>
        <p:txBody>
          <a:bodyPr/>
          <a:lstStyle/>
          <a:p>
            <a:fld id="{D58BBB65-2850-4AEE-8559-E509EFF73C11}" type="slidenum">
              <a:rPr lang="nb-NO" smtClean="0"/>
              <a:t>6</a:t>
            </a:fld>
            <a:endParaRPr lang="nb-NO"/>
          </a:p>
        </p:txBody>
      </p:sp>
    </p:spTree>
    <p:extLst>
      <p:ext uri="{BB962C8B-B14F-4D97-AF65-F5344CB8AC3E}">
        <p14:creationId xmlns:p14="http://schemas.microsoft.com/office/powerpoint/2010/main" val="2381824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Klippene forteller om jødisk liv i Norge før krigen og om hvordan forfølgelsen av jøder i Norge startet. Både i kildesettet og i filmen vil elevene møte disse hendelsene igjen. </a:t>
            </a:r>
          </a:p>
        </p:txBody>
      </p:sp>
      <p:sp>
        <p:nvSpPr>
          <p:cNvPr id="4" name="Slide Number Placeholder 3"/>
          <p:cNvSpPr>
            <a:spLocks noGrp="1"/>
          </p:cNvSpPr>
          <p:nvPr>
            <p:ph type="sldNum" sz="quarter" idx="5"/>
          </p:nvPr>
        </p:nvSpPr>
        <p:spPr/>
        <p:txBody>
          <a:bodyPr/>
          <a:lstStyle/>
          <a:p>
            <a:fld id="{D58BBB65-2850-4AEE-8559-E509EFF73C11}" type="slidenum">
              <a:rPr lang="nb-NO" smtClean="0"/>
              <a:t>7</a:t>
            </a:fld>
            <a:endParaRPr lang="nb-NO"/>
          </a:p>
        </p:txBody>
      </p:sp>
    </p:spTree>
    <p:extLst>
      <p:ext uri="{BB962C8B-B14F-4D97-AF65-F5344CB8AC3E}">
        <p14:creationId xmlns:p14="http://schemas.microsoft.com/office/powerpoint/2010/main" val="1303951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58BBB65-2850-4AEE-8559-E509EFF73C11}" type="slidenum">
              <a:rPr lang="nb-NO" smtClean="0"/>
              <a:t>8</a:t>
            </a:fld>
            <a:endParaRPr lang="nb-NO"/>
          </a:p>
        </p:txBody>
      </p:sp>
    </p:spTree>
    <p:extLst>
      <p:ext uri="{BB962C8B-B14F-4D97-AF65-F5344CB8AC3E}">
        <p14:creationId xmlns:p14="http://schemas.microsoft.com/office/powerpoint/2010/main" val="2261321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58BBB65-2850-4AEE-8559-E509EFF73C11}" type="slidenum">
              <a:rPr lang="nb-NO" smtClean="0"/>
              <a:t>9</a:t>
            </a:fld>
            <a:endParaRPr lang="nb-NO"/>
          </a:p>
        </p:txBody>
      </p:sp>
    </p:spTree>
    <p:extLst>
      <p:ext uri="{BB962C8B-B14F-4D97-AF65-F5344CB8AC3E}">
        <p14:creationId xmlns:p14="http://schemas.microsoft.com/office/powerpoint/2010/main" val="3566004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58BBB65-2850-4AEE-8559-E509EFF73C11}" type="slidenum">
              <a:rPr lang="nb-NO" smtClean="0"/>
              <a:t>10</a:t>
            </a:fld>
            <a:endParaRPr lang="nb-NO"/>
          </a:p>
        </p:txBody>
      </p:sp>
    </p:spTree>
    <p:extLst>
      <p:ext uri="{BB962C8B-B14F-4D97-AF65-F5344CB8AC3E}">
        <p14:creationId xmlns:p14="http://schemas.microsoft.com/office/powerpoint/2010/main" val="962110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58BBB65-2850-4AEE-8559-E509EFF73C11}" type="slidenum">
              <a:rPr lang="nb-NO" smtClean="0"/>
              <a:t>11</a:t>
            </a:fld>
            <a:endParaRPr lang="nb-NO"/>
          </a:p>
        </p:txBody>
      </p:sp>
    </p:spTree>
    <p:extLst>
      <p:ext uri="{BB962C8B-B14F-4D97-AF65-F5344CB8AC3E}">
        <p14:creationId xmlns:p14="http://schemas.microsoft.com/office/powerpoint/2010/main" val="3392947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D88F1-30BA-0CFF-ACFE-6374DE8E56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28AE6785-E9FA-AC54-29DA-2458A791D1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1D512252-26C7-F0D6-F504-44E278F3C7D6}"/>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5" name="Footer Placeholder 4">
            <a:extLst>
              <a:ext uri="{FF2B5EF4-FFF2-40B4-BE49-F238E27FC236}">
                <a16:creationId xmlns:a16="http://schemas.microsoft.com/office/drawing/2014/main" id="{90DD952D-66F3-3C96-C662-5E63CF94E1A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FA5B00A-136A-ED1C-744D-5DA85E10F86A}"/>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407193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3DF9-3DBC-D844-86B3-64A72423F3E7}"/>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8069ABB6-0C9E-0D5F-D071-4653CA2341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5CB5346-19B7-34F0-AF97-0AA29290554C}"/>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5" name="Footer Placeholder 4">
            <a:extLst>
              <a:ext uri="{FF2B5EF4-FFF2-40B4-BE49-F238E27FC236}">
                <a16:creationId xmlns:a16="http://schemas.microsoft.com/office/drawing/2014/main" id="{C33920C5-A7E4-F362-775F-73532655ECD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22B1909-481D-DC3A-AD99-29BD525E4243}"/>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4176130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BEF5-3C45-93CB-D726-04195F351A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1338763E-EFCE-D14C-6652-F63EDA5B75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C07589-A424-2CD3-191B-9AE459B2E08F}"/>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5" name="Footer Placeholder 4">
            <a:extLst>
              <a:ext uri="{FF2B5EF4-FFF2-40B4-BE49-F238E27FC236}">
                <a16:creationId xmlns:a16="http://schemas.microsoft.com/office/drawing/2014/main" id="{35B4E159-198B-F222-C48D-AA9AF41FB8E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4BD6502C-631B-A0E8-1EE7-BFC25A1CE259}"/>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4267601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108C4-678C-15CB-9633-7045D296B117}"/>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0F6DBD15-F0B4-20CD-7DC5-5D82D3EFB4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FB302336-4E62-84DF-DF39-CB34DDD405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C15F7521-CA20-5BB4-835E-E7CD890AF1AC}"/>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6" name="Footer Placeholder 5">
            <a:extLst>
              <a:ext uri="{FF2B5EF4-FFF2-40B4-BE49-F238E27FC236}">
                <a16:creationId xmlns:a16="http://schemas.microsoft.com/office/drawing/2014/main" id="{134D79D6-C2A7-5309-78B8-FC003C956621}"/>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3D0965CA-5519-D892-E6C6-8B2E5194157D}"/>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161672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891AC-DFEB-8575-0AD5-122A20302799}"/>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3C0A20D8-903B-6992-A0E2-1101A205F8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D1DEF7-5169-8321-78B9-C4A58C2A3A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31AA7AE6-15A0-AD83-99F9-1E297C3A84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8C66F-23AA-4EC9-A736-A16E148933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7178BEC4-7184-9B21-2FBE-077213014590}"/>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8" name="Footer Placeholder 7">
            <a:extLst>
              <a:ext uri="{FF2B5EF4-FFF2-40B4-BE49-F238E27FC236}">
                <a16:creationId xmlns:a16="http://schemas.microsoft.com/office/drawing/2014/main" id="{2F643C82-E450-5A68-47D8-D8079E6B5A1B}"/>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45A162D7-CFDD-5AFF-8FCB-22D02C4B4EE7}"/>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838132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CB8D-A22E-92B3-A543-9357A829E89D}"/>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5A46A249-02DA-634C-0CDE-6E53BDCA2FF8}"/>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4" name="Footer Placeholder 3">
            <a:extLst>
              <a:ext uri="{FF2B5EF4-FFF2-40B4-BE49-F238E27FC236}">
                <a16:creationId xmlns:a16="http://schemas.microsoft.com/office/drawing/2014/main" id="{6624C070-AD8D-B1FE-F6FD-9B17CA3B9E11}"/>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A3194C4B-503E-8F65-7EC5-19953B817E37}"/>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264509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A11235-8DFF-5024-896D-FDDDA34579A0}"/>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3" name="Footer Placeholder 2">
            <a:extLst>
              <a:ext uri="{FF2B5EF4-FFF2-40B4-BE49-F238E27FC236}">
                <a16:creationId xmlns:a16="http://schemas.microsoft.com/office/drawing/2014/main" id="{F2F722BA-A289-3989-9623-3159C787CFB9}"/>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BA9CE560-2E7A-A35F-477F-7F7B6AF8A0F4}"/>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1992982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0B73-8B94-9CE9-6BC9-D3B20B88F6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0AB0811C-5EC2-84E5-4D08-91B085F551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D066EEC1-81B6-A173-7966-E39C9FD0F9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70177A-226C-D6D2-A528-5349AA1F5F79}"/>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6" name="Footer Placeholder 5">
            <a:extLst>
              <a:ext uri="{FF2B5EF4-FFF2-40B4-BE49-F238E27FC236}">
                <a16:creationId xmlns:a16="http://schemas.microsoft.com/office/drawing/2014/main" id="{6E003356-0372-6C57-6D4E-4C4AF206C5CA}"/>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EA5A4024-DDE7-C80B-B978-E7B8F1B6CFAF}"/>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305490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5796E-0E45-083B-F954-D9C624D362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6B74D83B-E7C8-0CF8-F9D8-9BDBADA5AB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37512FDA-D132-9F52-44B4-136F717174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36AC3D-80C7-7B55-450D-498B23E7ECBC}"/>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6" name="Footer Placeholder 5">
            <a:extLst>
              <a:ext uri="{FF2B5EF4-FFF2-40B4-BE49-F238E27FC236}">
                <a16:creationId xmlns:a16="http://schemas.microsoft.com/office/drawing/2014/main" id="{69D809FC-DAB2-3BB1-E304-94F65226D71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7CDBADF2-7CC5-1463-42EA-3386BB4C1B5C}"/>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4116370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36844-5B6B-0298-C96E-574E12AFDA31}"/>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41904581-6E36-ACC5-FA78-21BEA37DDC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06022BA-5C1C-A8BD-7480-6B523C69F565}"/>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5" name="Footer Placeholder 4">
            <a:extLst>
              <a:ext uri="{FF2B5EF4-FFF2-40B4-BE49-F238E27FC236}">
                <a16:creationId xmlns:a16="http://schemas.microsoft.com/office/drawing/2014/main" id="{A2324AAD-6BDA-E47E-A022-EFE3AC53B7C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17D00E8-52C9-5D0E-55E1-831BA696CC9F}"/>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3855940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9FB57B-69ED-CB51-78B8-0FF7F299DA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AFE19CD6-762A-E05E-2ADE-0C7A79C4A1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58628B3-2840-4781-5A42-138980DB3993}"/>
              </a:ext>
            </a:extLst>
          </p:cNvPr>
          <p:cNvSpPr>
            <a:spLocks noGrp="1"/>
          </p:cNvSpPr>
          <p:nvPr>
            <p:ph type="dt" sz="half" idx="10"/>
          </p:nvPr>
        </p:nvSpPr>
        <p:spPr/>
        <p:txBody>
          <a:bodyPr/>
          <a:lstStyle/>
          <a:p>
            <a:fld id="{3768EB9D-B4B8-4C12-9224-AE6CB215E12B}" type="datetimeFigureOut">
              <a:rPr lang="nb-NO" smtClean="0"/>
              <a:t>04.12.2023</a:t>
            </a:fld>
            <a:endParaRPr lang="nb-NO"/>
          </a:p>
        </p:txBody>
      </p:sp>
      <p:sp>
        <p:nvSpPr>
          <p:cNvPr id="5" name="Footer Placeholder 4">
            <a:extLst>
              <a:ext uri="{FF2B5EF4-FFF2-40B4-BE49-F238E27FC236}">
                <a16:creationId xmlns:a16="http://schemas.microsoft.com/office/drawing/2014/main" id="{0BDD463F-42B7-C7C6-47FE-68A33314EF4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69096CD-2D18-B2CA-B859-48D0B6FA0062}"/>
              </a:ext>
            </a:extLst>
          </p:cNvPr>
          <p:cNvSpPr>
            <a:spLocks noGrp="1"/>
          </p:cNvSpPr>
          <p:nvPr>
            <p:ph type="sldNum" sz="quarter" idx="12"/>
          </p:nvPr>
        </p:nvSpPr>
        <p:spPr/>
        <p:txBody>
          <a:bodyPr/>
          <a:lstStyle/>
          <a:p>
            <a:fld id="{EAA0A81D-5AC9-4686-83D4-69BC60178A14}" type="slidenum">
              <a:rPr lang="nb-NO" smtClean="0"/>
              <a:t>‹#›</a:t>
            </a:fld>
            <a:endParaRPr lang="nb-NO"/>
          </a:p>
        </p:txBody>
      </p:sp>
    </p:spTree>
    <p:extLst>
      <p:ext uri="{BB962C8B-B14F-4D97-AF65-F5344CB8AC3E}">
        <p14:creationId xmlns:p14="http://schemas.microsoft.com/office/powerpoint/2010/main" val="4211197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9"/>
        <p:cNvGrpSpPr/>
        <p:nvPr/>
      </p:nvGrpSpPr>
      <p:grpSpPr>
        <a:xfrm>
          <a:off x="0" y="0"/>
          <a:ext cx="0" cy="0"/>
          <a:chOff x="0" y="0"/>
          <a:chExt cx="0" cy="0"/>
        </a:xfrm>
      </p:grpSpPr>
      <p:sp>
        <p:nvSpPr>
          <p:cNvPr id="50" name="Google Shape;50;p11"/>
          <p:cNvSpPr/>
          <p:nvPr/>
        </p:nvSpPr>
        <p:spPr>
          <a:xfrm>
            <a:off x="0" y="6727600"/>
            <a:ext cx="12192000" cy="1304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11"/>
          <p:cNvSpPr txBox="1">
            <a:spLocks noGrp="1"/>
          </p:cNvSpPr>
          <p:nvPr>
            <p:ph type="title" hasCustomPrompt="1"/>
          </p:nvPr>
        </p:nvSpPr>
        <p:spPr>
          <a:xfrm>
            <a:off x="415600" y="1644133"/>
            <a:ext cx="11360800" cy="2146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0000"/>
              <a:buFont typeface="Lato"/>
              <a:buNone/>
              <a:defRPr sz="13333">
                <a:latin typeface="Lato"/>
                <a:ea typeface="Lato"/>
                <a:cs typeface="Lato"/>
                <a:sym typeface="Lato"/>
              </a:defRPr>
            </a:lvl1pPr>
            <a:lvl2pPr lvl="1" algn="ctr" rtl="0">
              <a:spcBef>
                <a:spcPts val="0"/>
              </a:spcBef>
              <a:spcAft>
                <a:spcPts val="0"/>
              </a:spcAft>
              <a:buSzPts val="10000"/>
              <a:buFont typeface="Lato"/>
              <a:buNone/>
              <a:defRPr sz="13333">
                <a:latin typeface="Lato"/>
                <a:ea typeface="Lato"/>
                <a:cs typeface="Lato"/>
                <a:sym typeface="Lato"/>
              </a:defRPr>
            </a:lvl2pPr>
            <a:lvl3pPr lvl="2" algn="ctr" rtl="0">
              <a:spcBef>
                <a:spcPts val="0"/>
              </a:spcBef>
              <a:spcAft>
                <a:spcPts val="0"/>
              </a:spcAft>
              <a:buSzPts val="10000"/>
              <a:buFont typeface="Lato"/>
              <a:buNone/>
              <a:defRPr sz="13333">
                <a:latin typeface="Lato"/>
                <a:ea typeface="Lato"/>
                <a:cs typeface="Lato"/>
                <a:sym typeface="Lato"/>
              </a:defRPr>
            </a:lvl3pPr>
            <a:lvl4pPr lvl="3" algn="ctr" rtl="0">
              <a:spcBef>
                <a:spcPts val="0"/>
              </a:spcBef>
              <a:spcAft>
                <a:spcPts val="0"/>
              </a:spcAft>
              <a:buSzPts val="10000"/>
              <a:buFont typeface="Lato"/>
              <a:buNone/>
              <a:defRPr sz="13333">
                <a:latin typeface="Lato"/>
                <a:ea typeface="Lato"/>
                <a:cs typeface="Lato"/>
                <a:sym typeface="Lato"/>
              </a:defRPr>
            </a:lvl4pPr>
            <a:lvl5pPr lvl="4" algn="ctr" rtl="0">
              <a:spcBef>
                <a:spcPts val="0"/>
              </a:spcBef>
              <a:spcAft>
                <a:spcPts val="0"/>
              </a:spcAft>
              <a:buSzPts val="10000"/>
              <a:buFont typeface="Lato"/>
              <a:buNone/>
              <a:defRPr sz="13333">
                <a:latin typeface="Lato"/>
                <a:ea typeface="Lato"/>
                <a:cs typeface="Lato"/>
                <a:sym typeface="Lato"/>
              </a:defRPr>
            </a:lvl5pPr>
            <a:lvl6pPr lvl="5" algn="ctr" rtl="0">
              <a:spcBef>
                <a:spcPts val="0"/>
              </a:spcBef>
              <a:spcAft>
                <a:spcPts val="0"/>
              </a:spcAft>
              <a:buSzPts val="10000"/>
              <a:buFont typeface="Lato"/>
              <a:buNone/>
              <a:defRPr sz="13333">
                <a:latin typeface="Lato"/>
                <a:ea typeface="Lato"/>
                <a:cs typeface="Lato"/>
                <a:sym typeface="Lato"/>
              </a:defRPr>
            </a:lvl6pPr>
            <a:lvl7pPr lvl="6" algn="ctr" rtl="0">
              <a:spcBef>
                <a:spcPts val="0"/>
              </a:spcBef>
              <a:spcAft>
                <a:spcPts val="0"/>
              </a:spcAft>
              <a:buSzPts val="10000"/>
              <a:buFont typeface="Lato"/>
              <a:buNone/>
              <a:defRPr sz="13333">
                <a:latin typeface="Lato"/>
                <a:ea typeface="Lato"/>
                <a:cs typeface="Lato"/>
                <a:sym typeface="Lato"/>
              </a:defRPr>
            </a:lvl7pPr>
            <a:lvl8pPr lvl="7" algn="ctr" rtl="0">
              <a:spcBef>
                <a:spcPts val="0"/>
              </a:spcBef>
              <a:spcAft>
                <a:spcPts val="0"/>
              </a:spcAft>
              <a:buSzPts val="10000"/>
              <a:buFont typeface="Lato"/>
              <a:buNone/>
              <a:defRPr sz="13333">
                <a:latin typeface="Lato"/>
                <a:ea typeface="Lato"/>
                <a:cs typeface="Lato"/>
                <a:sym typeface="Lato"/>
              </a:defRPr>
            </a:lvl8pPr>
            <a:lvl9pPr lvl="8" algn="ctr" rtl="0">
              <a:spcBef>
                <a:spcPts val="0"/>
              </a:spcBef>
              <a:spcAft>
                <a:spcPts val="0"/>
              </a:spcAft>
              <a:buSzPts val="10000"/>
              <a:buFont typeface="Lato"/>
              <a:buNone/>
              <a:defRPr sz="13333">
                <a:latin typeface="Lato"/>
                <a:ea typeface="Lato"/>
                <a:cs typeface="Lato"/>
                <a:sym typeface="Lato"/>
              </a:defRPr>
            </a:lvl9pPr>
          </a:lstStyle>
          <a:p>
            <a:r>
              <a:t>xx%</a:t>
            </a:r>
          </a:p>
        </p:txBody>
      </p:sp>
      <p:sp>
        <p:nvSpPr>
          <p:cNvPr id="52" name="Google Shape;52;p11"/>
          <p:cNvSpPr txBox="1">
            <a:spLocks noGrp="1"/>
          </p:cNvSpPr>
          <p:nvPr>
            <p:ph type="body" idx="1"/>
          </p:nvPr>
        </p:nvSpPr>
        <p:spPr>
          <a:xfrm>
            <a:off x="415600" y="3892600"/>
            <a:ext cx="11360800" cy="1428800"/>
          </a:xfrm>
          <a:prstGeom prst="rect">
            <a:avLst/>
          </a:prstGeom>
        </p:spPr>
        <p:txBody>
          <a:bodyPr spcFirstLastPara="1" wrap="square" lIns="91425" tIns="91425" rIns="91425" bIns="91425" anchor="t" anchorCtr="0">
            <a:normAutofit/>
          </a:bodyPr>
          <a:lstStyle>
            <a:lvl1pPr marL="609585" lvl="0" indent="-457189" algn="ctr" rtl="0">
              <a:spcBef>
                <a:spcPts val="0"/>
              </a:spcBef>
              <a:spcAft>
                <a:spcPts val="0"/>
              </a:spcAft>
              <a:buSzPts val="1800"/>
              <a:buChar char="●"/>
              <a:defRPr/>
            </a:lvl1pPr>
            <a:lvl2pPr marL="1219170" lvl="1" indent="-423323" algn="ctr" rtl="0">
              <a:spcBef>
                <a:spcPts val="0"/>
              </a:spcBef>
              <a:spcAft>
                <a:spcPts val="0"/>
              </a:spcAft>
              <a:buSzPts val="1400"/>
              <a:buChar char="○"/>
              <a:defRPr/>
            </a:lvl2pPr>
            <a:lvl3pPr marL="1828754" lvl="2" indent="-423323" algn="ctr" rtl="0">
              <a:spcBef>
                <a:spcPts val="0"/>
              </a:spcBef>
              <a:spcAft>
                <a:spcPts val="0"/>
              </a:spcAft>
              <a:buSzPts val="1400"/>
              <a:buChar char="■"/>
              <a:defRPr/>
            </a:lvl3pPr>
            <a:lvl4pPr marL="2438339" lvl="3" indent="-423323" algn="ctr" rtl="0">
              <a:spcBef>
                <a:spcPts val="0"/>
              </a:spcBef>
              <a:spcAft>
                <a:spcPts val="0"/>
              </a:spcAft>
              <a:buSzPts val="1400"/>
              <a:buChar char="●"/>
              <a:defRPr/>
            </a:lvl4pPr>
            <a:lvl5pPr marL="3047924" lvl="4" indent="-423323" algn="ctr" rtl="0">
              <a:spcBef>
                <a:spcPts val="0"/>
              </a:spcBef>
              <a:spcAft>
                <a:spcPts val="0"/>
              </a:spcAft>
              <a:buSzPts val="1400"/>
              <a:buChar char="○"/>
              <a:defRPr/>
            </a:lvl5pPr>
            <a:lvl6pPr marL="3657509" lvl="5" indent="-423323" algn="ctr" rtl="0">
              <a:spcBef>
                <a:spcPts val="0"/>
              </a:spcBef>
              <a:spcAft>
                <a:spcPts val="0"/>
              </a:spcAft>
              <a:buSzPts val="1400"/>
              <a:buChar char="■"/>
              <a:defRPr/>
            </a:lvl6pPr>
            <a:lvl7pPr marL="4267093" lvl="6" indent="-423323" algn="ctr" rtl="0">
              <a:spcBef>
                <a:spcPts val="0"/>
              </a:spcBef>
              <a:spcAft>
                <a:spcPts val="0"/>
              </a:spcAft>
              <a:buSzPts val="1400"/>
              <a:buChar char="●"/>
              <a:defRPr/>
            </a:lvl7pPr>
            <a:lvl8pPr marL="4876678" lvl="7" indent="-423323" algn="ctr" rtl="0">
              <a:spcBef>
                <a:spcPts val="0"/>
              </a:spcBef>
              <a:spcAft>
                <a:spcPts val="0"/>
              </a:spcAft>
              <a:buSzPts val="1400"/>
              <a:buChar char="○"/>
              <a:defRPr/>
            </a:lvl8pPr>
            <a:lvl9pPr marL="5486263" lvl="8" indent="-423323" algn="ctr" rtl="0">
              <a:spcBef>
                <a:spcPts val="0"/>
              </a:spcBef>
              <a:spcAft>
                <a:spcPts val="0"/>
              </a:spcAft>
              <a:buSzPts val="1400"/>
              <a:buChar char="■"/>
              <a:defRPr/>
            </a:lvl9pPr>
          </a:lstStyle>
          <a:p>
            <a:endParaRPr/>
          </a:p>
        </p:txBody>
      </p:sp>
      <p:sp>
        <p:nvSpPr>
          <p:cNvPr id="53" name="Google Shape;53;p11"/>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818689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492A1F-D856-86F3-C98E-E06F169FDD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8CD7F0FE-B58A-427B-3A3B-7462FC070A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9102E3B-5713-99E4-BBED-8763D0DDC9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68EB9D-B4B8-4C12-9224-AE6CB215E12B}" type="datetimeFigureOut">
              <a:rPr lang="nb-NO" smtClean="0"/>
              <a:t>04.12.2023</a:t>
            </a:fld>
            <a:endParaRPr lang="nb-NO"/>
          </a:p>
        </p:txBody>
      </p:sp>
      <p:sp>
        <p:nvSpPr>
          <p:cNvPr id="5" name="Footer Placeholder 4">
            <a:extLst>
              <a:ext uri="{FF2B5EF4-FFF2-40B4-BE49-F238E27FC236}">
                <a16:creationId xmlns:a16="http://schemas.microsoft.com/office/drawing/2014/main" id="{85427A72-C15E-7796-DB26-1B7CEDA119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59B5E1C4-73D2-75A2-58F8-D7CEE7111F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A0A81D-5AC9-4686-83D4-69BC60178A14}" type="slidenum">
              <a:rPr lang="nb-NO" smtClean="0"/>
              <a:t>‹#›</a:t>
            </a:fld>
            <a:endParaRPr lang="nb-NO"/>
          </a:p>
        </p:txBody>
      </p:sp>
    </p:spTree>
    <p:extLst>
      <p:ext uri="{BB962C8B-B14F-4D97-AF65-F5344CB8AC3E}">
        <p14:creationId xmlns:p14="http://schemas.microsoft.com/office/powerpoint/2010/main" val="3144593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tv.nrk.no/serie/last-joeder/sesong/1/episode/1/avspiller"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7.jpg"/><Relationship Id="rId4" Type="http://schemas.openxmlformats.org/officeDocument/2006/relationships/hyperlink" Target="https://tv.nrk.no/serie/last-joeder/sesong/1/episode/2/avspille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hyperlink" Target="https://digitaltmuseum.se/021018539408/kolsv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78BA5F19-D5E1-4ECC-BEC2-DF7AEDFD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50CC88A9-A661-4C48-866E-8734E511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27BF6358-0A15-4220-BBA5-1A5CDA4104D6}"/>
              </a:ext>
            </a:extLst>
          </p:cNvPr>
          <p:cNvSpPr>
            <a:spLocks noGrp="1"/>
          </p:cNvSpPr>
          <p:nvPr>
            <p:ph type="title"/>
          </p:nvPr>
        </p:nvSpPr>
        <p:spPr>
          <a:xfrm>
            <a:off x="497973" y="393380"/>
            <a:ext cx="7655427" cy="739881"/>
          </a:xfrm>
          <a:prstGeom prst="ellipse">
            <a:avLst/>
          </a:prstGeom>
        </p:spPr>
        <p:txBody>
          <a:bodyPr vert="horz" lIns="91440" tIns="45720" rIns="91440" bIns="45720" rtlCol="0" anchor="b">
            <a:normAutofit/>
          </a:bodyPr>
          <a:lstStyle/>
          <a:p>
            <a:r>
              <a:rPr lang="en-US" sz="3100"/>
              <a:t>Ivars historie </a:t>
            </a:r>
          </a:p>
        </p:txBody>
      </p:sp>
      <p:pic>
        <p:nvPicPr>
          <p:cNvPr id="7" name="Content Placeholder 6" descr="A child on a tricycle&#10;&#10;Description automatically generated">
            <a:extLst>
              <a:ext uri="{FF2B5EF4-FFF2-40B4-BE49-F238E27FC236}">
                <a16:creationId xmlns:a16="http://schemas.microsoft.com/office/drawing/2014/main" id="{6600256F-3E20-3B62-E184-FF5829514884}"/>
              </a:ext>
            </a:extLst>
          </p:cNvPr>
          <p:cNvPicPr>
            <a:picLocks noChangeAspect="1"/>
          </p:cNvPicPr>
          <p:nvPr/>
        </p:nvPicPr>
        <p:blipFill rotWithShape="1">
          <a:blip r:embed="rId3">
            <a:extLst>
              <a:ext uri="{28A0092B-C50C-407E-A947-70E740481C1C}">
                <a14:useLocalDpi xmlns:a14="http://schemas.microsoft.com/office/drawing/2010/main" val="0"/>
              </a:ext>
            </a:extLst>
          </a:blip>
          <a:srcRect r="4783"/>
          <a:stretch/>
        </p:blipFill>
        <p:spPr>
          <a:xfrm>
            <a:off x="1636295" y="2112361"/>
            <a:ext cx="2280652" cy="4165610"/>
          </a:xfrm>
          <a:prstGeom prst="rect">
            <a:avLst/>
          </a:prstGeom>
        </p:spPr>
      </p:pic>
      <p:pic>
        <p:nvPicPr>
          <p:cNvPr id="8" name="Content Placeholder 7">
            <a:extLst>
              <a:ext uri="{FF2B5EF4-FFF2-40B4-BE49-F238E27FC236}">
                <a16:creationId xmlns:a16="http://schemas.microsoft.com/office/drawing/2014/main" id="{BD0C5FBF-DCC8-0363-9DA1-B83EC4939E00}"/>
              </a:ext>
            </a:extLst>
          </p:cNvPr>
          <p:cNvPicPr>
            <a:picLocks noGrp="1" noChangeAspect="1"/>
          </p:cNvPicPr>
          <p:nvPr>
            <p:ph sz="half" idx="1"/>
          </p:nvPr>
        </p:nvPicPr>
        <p:blipFill>
          <a:blip r:embed="rId4"/>
          <a:stretch>
            <a:fillRect/>
          </a:stretch>
        </p:blipFill>
        <p:spPr>
          <a:xfrm>
            <a:off x="5811254" y="2402019"/>
            <a:ext cx="5157150" cy="2900897"/>
          </a:xfrm>
          <a:prstGeom prst="rect">
            <a:avLst/>
          </a:prstGeom>
        </p:spPr>
      </p:pic>
      <p:sp>
        <p:nvSpPr>
          <p:cNvPr id="51" name="Freeform: Shape 50">
            <a:extLst>
              <a:ext uri="{FF2B5EF4-FFF2-40B4-BE49-F238E27FC236}">
                <a16:creationId xmlns:a16="http://schemas.microsoft.com/office/drawing/2014/main" id="{CFDF195F-784B-4D00-8C92-6FC1B0499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A0580EC-CF3C-46D0-D7C1-453F7F08B2C5}"/>
              </a:ext>
            </a:extLst>
          </p:cNvPr>
          <p:cNvPicPr>
            <a:picLocks noChangeAspect="1"/>
          </p:cNvPicPr>
          <p:nvPr/>
        </p:nvPicPr>
        <p:blipFill>
          <a:blip r:embed="rId5"/>
          <a:stretch>
            <a:fillRect/>
          </a:stretch>
        </p:blipFill>
        <p:spPr>
          <a:xfrm>
            <a:off x="10094495" y="6386292"/>
            <a:ext cx="1862381" cy="393966"/>
          </a:xfrm>
          <a:prstGeom prst="rect">
            <a:avLst/>
          </a:prstGeom>
        </p:spPr>
      </p:pic>
    </p:spTree>
    <p:extLst>
      <p:ext uri="{BB962C8B-B14F-4D97-AF65-F5344CB8AC3E}">
        <p14:creationId xmlns:p14="http://schemas.microsoft.com/office/powerpoint/2010/main" val="531968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31C31C-585A-19BD-319A-3E41F80E5714}"/>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sz="2300">
                <a:solidFill>
                  <a:schemeClr val="tx1">
                    <a:lumMod val="85000"/>
                    <a:lumOff val="15000"/>
                  </a:schemeClr>
                </a:solidFill>
              </a:rPr>
              <a:t>1940 – 1945 </a:t>
            </a:r>
            <a:br>
              <a:rPr lang="en-US" sz="2300">
                <a:solidFill>
                  <a:schemeClr val="tx1">
                    <a:lumMod val="85000"/>
                    <a:lumOff val="15000"/>
                  </a:schemeClr>
                </a:solidFill>
              </a:rPr>
            </a:br>
            <a:endParaRPr lang="en-US" sz="2300">
              <a:solidFill>
                <a:schemeClr val="tx1">
                  <a:lumMod val="85000"/>
                  <a:lumOff val="15000"/>
                </a:schemeClr>
              </a:solidFill>
            </a:endParaRPr>
          </a:p>
        </p:txBody>
      </p:sp>
      <p:sp>
        <p:nvSpPr>
          <p:cNvPr id="3" name="Content Placeholder 2">
            <a:extLst>
              <a:ext uri="{FF2B5EF4-FFF2-40B4-BE49-F238E27FC236}">
                <a16:creationId xmlns:a16="http://schemas.microsoft.com/office/drawing/2014/main" id="{7761B72C-935B-BDC9-B292-37DBD41C0081}"/>
              </a:ext>
            </a:extLst>
          </p:cNvPr>
          <p:cNvSpPr>
            <a:spLocks noGrp="1"/>
          </p:cNvSpPr>
          <p:nvPr>
            <p:ph sz="half" idx="1"/>
          </p:nvPr>
        </p:nvSpPr>
        <p:spPr>
          <a:xfrm>
            <a:off x="2426447" y="6019391"/>
            <a:ext cx="7315199" cy="365125"/>
          </a:xfrm>
        </p:spPr>
        <p:txBody>
          <a:bodyPr vert="horz" lIns="91440" tIns="45720" rIns="91440" bIns="45720" rtlCol="0" anchor="t">
            <a:normAutofit/>
          </a:bodyPr>
          <a:lstStyle/>
          <a:p>
            <a:pPr marL="0" indent="0" algn="ctr">
              <a:buNone/>
            </a:pPr>
            <a:r>
              <a:rPr lang="en-US" sz="1600">
                <a:solidFill>
                  <a:schemeClr val="tx1">
                    <a:lumMod val="85000"/>
                    <a:lumOff val="15000"/>
                  </a:schemeClr>
                </a:solidFill>
              </a:rPr>
              <a:t>Norge okkupert av det nazistiske Tyskland </a:t>
            </a:r>
          </a:p>
        </p:txBody>
      </p:sp>
      <p:pic>
        <p:nvPicPr>
          <p:cNvPr id="5" name="Content Placeholder 4">
            <a:extLst>
              <a:ext uri="{FF2B5EF4-FFF2-40B4-BE49-F238E27FC236}">
                <a16:creationId xmlns:a16="http://schemas.microsoft.com/office/drawing/2014/main" id="{077A3FDE-775D-F8BA-87AF-EEA2D4DD1C3B}"/>
              </a:ext>
            </a:extLst>
          </p:cNvPr>
          <p:cNvPicPr>
            <a:picLocks noGrp="1" noChangeAspect="1"/>
          </p:cNvPicPr>
          <p:nvPr>
            <p:ph sz="half" idx="2"/>
          </p:nvPr>
        </p:nvPicPr>
        <p:blipFill rotWithShape="1">
          <a:blip r:embed="rId3"/>
          <a:srcRect t="6024" r="4" b="20952"/>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pic>
        <p:nvPicPr>
          <p:cNvPr id="6" name="Picture 5">
            <a:extLst>
              <a:ext uri="{FF2B5EF4-FFF2-40B4-BE49-F238E27FC236}">
                <a16:creationId xmlns:a16="http://schemas.microsoft.com/office/drawing/2014/main" id="{04448C16-686F-3DD9-D602-907BDA2803FB}"/>
              </a:ext>
            </a:extLst>
          </p:cNvPr>
          <p:cNvPicPr>
            <a:picLocks noChangeAspect="1"/>
          </p:cNvPicPr>
          <p:nvPr/>
        </p:nvPicPr>
        <p:blipFill>
          <a:blip r:embed="rId4"/>
          <a:stretch>
            <a:fillRect/>
          </a:stretch>
        </p:blipFill>
        <p:spPr>
          <a:xfrm>
            <a:off x="9581203" y="6264368"/>
            <a:ext cx="2414225" cy="506012"/>
          </a:xfrm>
          <a:prstGeom prst="rect">
            <a:avLst/>
          </a:prstGeom>
        </p:spPr>
      </p:pic>
    </p:spTree>
    <p:extLst>
      <p:ext uri="{BB962C8B-B14F-4D97-AF65-F5344CB8AC3E}">
        <p14:creationId xmlns:p14="http://schemas.microsoft.com/office/powerpoint/2010/main" val="27993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7">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9F7B1B-6A49-920C-BF68-DEED48DB0079}"/>
              </a:ext>
            </a:extLst>
          </p:cNvPr>
          <p:cNvSpPr>
            <a:spLocks noGrp="1"/>
          </p:cNvSpPr>
          <p:nvPr>
            <p:ph type="title"/>
          </p:nvPr>
        </p:nvSpPr>
        <p:spPr>
          <a:xfrm>
            <a:off x="8115300" y="1562669"/>
            <a:ext cx="3389515" cy="2380681"/>
          </a:xfrm>
        </p:spPr>
        <p:txBody>
          <a:bodyPr vert="horz" lIns="91440" tIns="45720" rIns="91440" bIns="45720" rtlCol="0" anchor="b">
            <a:normAutofit/>
          </a:bodyPr>
          <a:lstStyle/>
          <a:p>
            <a:pPr algn="ctr"/>
            <a:r>
              <a:rPr lang="en-US" sz="3600">
                <a:solidFill>
                  <a:schemeClr val="tx1">
                    <a:lumMod val="85000"/>
                    <a:lumOff val="15000"/>
                  </a:schemeClr>
                </a:solidFill>
              </a:rPr>
              <a:t>Deportasjon 26. november 1942</a:t>
            </a:r>
          </a:p>
        </p:txBody>
      </p:sp>
      <p:pic>
        <p:nvPicPr>
          <p:cNvPr id="5" name="Content Placeholder 4">
            <a:extLst>
              <a:ext uri="{FF2B5EF4-FFF2-40B4-BE49-F238E27FC236}">
                <a16:creationId xmlns:a16="http://schemas.microsoft.com/office/drawing/2014/main" id="{AFC13770-C952-CF48-A185-4583123EE610}"/>
              </a:ext>
            </a:extLst>
          </p:cNvPr>
          <p:cNvPicPr>
            <a:picLocks noGrp="1" noChangeAspect="1"/>
          </p:cNvPicPr>
          <p:nvPr>
            <p:ph sz="half" idx="1"/>
          </p:nvPr>
        </p:nvPicPr>
        <p:blipFill rotWithShape="1">
          <a:blip r:embed="rId3"/>
          <a:srcRect l="30787" r="3" b="3"/>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pic>
        <p:nvPicPr>
          <p:cNvPr id="3" name="Picture 2">
            <a:extLst>
              <a:ext uri="{FF2B5EF4-FFF2-40B4-BE49-F238E27FC236}">
                <a16:creationId xmlns:a16="http://schemas.microsoft.com/office/drawing/2014/main" id="{1BEA72CB-21AC-8A12-212D-6A992C9925A9}"/>
              </a:ext>
            </a:extLst>
          </p:cNvPr>
          <p:cNvPicPr>
            <a:picLocks noChangeAspect="1"/>
          </p:cNvPicPr>
          <p:nvPr/>
        </p:nvPicPr>
        <p:blipFill>
          <a:blip r:embed="rId4"/>
          <a:stretch>
            <a:fillRect/>
          </a:stretch>
        </p:blipFill>
        <p:spPr>
          <a:xfrm>
            <a:off x="9619468" y="6232359"/>
            <a:ext cx="2434761" cy="515046"/>
          </a:xfrm>
          <a:prstGeom prst="rect">
            <a:avLst/>
          </a:prstGeom>
        </p:spPr>
      </p:pic>
    </p:spTree>
    <p:extLst>
      <p:ext uri="{BB962C8B-B14F-4D97-AF65-F5344CB8AC3E}">
        <p14:creationId xmlns:p14="http://schemas.microsoft.com/office/powerpoint/2010/main" val="2778683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4C0A5AB-3F46-0898-7453-0C2880D5EF49}"/>
              </a:ext>
            </a:extLst>
          </p:cNvPr>
          <p:cNvSpPr>
            <a:spLocks noGrp="1"/>
          </p:cNvSpPr>
          <p:nvPr>
            <p:ph type="title"/>
          </p:nvPr>
        </p:nvSpPr>
        <p:spPr>
          <a:xfrm>
            <a:off x="1137034" y="609600"/>
            <a:ext cx="4784796" cy="1330840"/>
          </a:xfrm>
        </p:spPr>
        <p:txBody>
          <a:bodyPr vert="horz" lIns="91440" tIns="45720" rIns="91440" bIns="45720" rtlCol="0" anchor="ctr">
            <a:normAutofit/>
          </a:bodyPr>
          <a:lstStyle/>
          <a:p>
            <a:r>
              <a:rPr lang="en-US" kern="1200">
                <a:solidFill>
                  <a:schemeClr val="tx1"/>
                </a:solidFill>
                <a:latin typeface="+mj-lt"/>
                <a:ea typeface="+mj-ea"/>
                <a:cs typeface="+mj-cs"/>
              </a:rPr>
              <a:t>Klipp fra </a:t>
            </a:r>
            <a:r>
              <a:rPr lang="en-US" i="1" kern="1200">
                <a:solidFill>
                  <a:schemeClr val="tx1"/>
                </a:solidFill>
                <a:latin typeface="+mj-lt"/>
                <a:ea typeface="+mj-ea"/>
                <a:cs typeface="+mj-cs"/>
              </a:rPr>
              <a:t>Last jøder</a:t>
            </a:r>
          </a:p>
        </p:txBody>
      </p:sp>
      <p:sp>
        <p:nvSpPr>
          <p:cNvPr id="3" name="Content Placeholder 2">
            <a:extLst>
              <a:ext uri="{FF2B5EF4-FFF2-40B4-BE49-F238E27FC236}">
                <a16:creationId xmlns:a16="http://schemas.microsoft.com/office/drawing/2014/main" id="{CD39275C-E48F-A3DB-C4DC-2B2E981972C4}"/>
              </a:ext>
            </a:extLst>
          </p:cNvPr>
          <p:cNvSpPr>
            <a:spLocks noGrp="1"/>
          </p:cNvSpPr>
          <p:nvPr>
            <p:ph sz="half" idx="1"/>
          </p:nvPr>
        </p:nvSpPr>
        <p:spPr>
          <a:xfrm>
            <a:off x="1137034" y="2194102"/>
            <a:ext cx="4438036" cy="3908585"/>
          </a:xfrm>
        </p:spPr>
        <p:txBody>
          <a:bodyPr vert="horz" lIns="91440" tIns="45720" rIns="91440" bIns="45720" rtlCol="0">
            <a:normAutofit/>
          </a:bodyPr>
          <a:lstStyle/>
          <a:p>
            <a:r>
              <a:rPr lang="en-US" sz="2000">
                <a:effectLst/>
                <a:hlinkClick r:id="rId3"/>
              </a:rPr>
              <a:t>Episode 1</a:t>
            </a:r>
            <a:r>
              <a:rPr lang="en-US" sz="2000">
                <a:effectLst/>
              </a:rPr>
              <a:t>, fra 8.17 til 9.34 – om etableringen av en jødisk minoritet i Norge fra slutten av 1800-tallet</a:t>
            </a:r>
          </a:p>
          <a:p>
            <a:pPr marL="0"/>
            <a:endParaRPr lang="en-US" sz="2000">
              <a:effectLst/>
            </a:endParaRPr>
          </a:p>
          <a:p>
            <a:r>
              <a:rPr lang="en-US" sz="2000">
                <a:effectLst/>
                <a:hlinkClick r:id="rId4"/>
              </a:rPr>
              <a:t>Episode 2</a:t>
            </a:r>
            <a:r>
              <a:rPr lang="en-US" sz="2000">
                <a:effectLst/>
              </a:rPr>
              <a:t>, fra 9.42 til 12.22 – om starten på forfølgelsen av jøder i Norge, fra 29.42 til 31.00 – om arrestasjonen av de jødiske mennene </a:t>
            </a:r>
          </a:p>
          <a:p>
            <a:endParaRPr lang="en-US" sz="2000"/>
          </a:p>
        </p:txBody>
      </p:sp>
      <p:pic>
        <p:nvPicPr>
          <p:cNvPr id="6" name="Content Placeholder 5" descr="A child on a bicycle in front of a house&#10;&#10;Description automatically generated">
            <a:extLst>
              <a:ext uri="{FF2B5EF4-FFF2-40B4-BE49-F238E27FC236}">
                <a16:creationId xmlns:a16="http://schemas.microsoft.com/office/drawing/2014/main" id="{EE1DC1D8-32F3-7AC6-2C95-C39E7D150B2E}"/>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7363691" y="717012"/>
            <a:ext cx="3771487" cy="5446191"/>
          </a:xfrm>
          <a:prstGeom prst="rect">
            <a:avLst/>
          </a:prstGeom>
        </p:spPr>
      </p:pic>
      <p:pic>
        <p:nvPicPr>
          <p:cNvPr id="7" name="Picture 6">
            <a:extLst>
              <a:ext uri="{FF2B5EF4-FFF2-40B4-BE49-F238E27FC236}">
                <a16:creationId xmlns:a16="http://schemas.microsoft.com/office/drawing/2014/main" id="{4DF56238-5D18-CFF1-40D5-A78ECC059F59}"/>
              </a:ext>
            </a:extLst>
          </p:cNvPr>
          <p:cNvPicPr>
            <a:picLocks noChangeAspect="1"/>
          </p:cNvPicPr>
          <p:nvPr/>
        </p:nvPicPr>
        <p:blipFill>
          <a:blip r:embed="rId6"/>
          <a:stretch>
            <a:fillRect/>
          </a:stretch>
        </p:blipFill>
        <p:spPr>
          <a:xfrm>
            <a:off x="306148" y="6121632"/>
            <a:ext cx="2219136" cy="469433"/>
          </a:xfrm>
          <a:prstGeom prst="rect">
            <a:avLst/>
          </a:prstGeom>
        </p:spPr>
      </p:pic>
    </p:spTree>
    <p:extLst>
      <p:ext uri="{BB962C8B-B14F-4D97-AF65-F5344CB8AC3E}">
        <p14:creationId xmlns:p14="http://schemas.microsoft.com/office/powerpoint/2010/main" val="2579308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4C0A5AB-3F46-0898-7453-0C2880D5EF49}"/>
              </a:ext>
            </a:extLst>
          </p:cNvPr>
          <p:cNvSpPr>
            <a:spLocks noGrp="1"/>
          </p:cNvSpPr>
          <p:nvPr>
            <p:ph type="title"/>
          </p:nvPr>
        </p:nvSpPr>
        <p:spPr>
          <a:xfrm>
            <a:off x="1137034" y="609600"/>
            <a:ext cx="4784796" cy="1330840"/>
          </a:xfrm>
        </p:spPr>
        <p:txBody>
          <a:bodyPr vert="horz" lIns="91440" tIns="45720" rIns="91440" bIns="45720" rtlCol="0" anchor="ctr">
            <a:normAutofit/>
          </a:bodyPr>
          <a:lstStyle/>
          <a:p>
            <a:r>
              <a:rPr lang="en-US" kern="1200" dirty="0" err="1">
                <a:solidFill>
                  <a:schemeClr val="tx1"/>
                </a:solidFill>
                <a:latin typeface="+mj-lt"/>
                <a:ea typeface="+mj-ea"/>
                <a:cs typeface="+mj-cs"/>
              </a:rPr>
              <a:t>Oppgave</a:t>
            </a:r>
            <a:endParaRPr lang="en-US" i="1"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CD39275C-E48F-A3DB-C4DC-2B2E981972C4}"/>
              </a:ext>
            </a:extLst>
          </p:cNvPr>
          <p:cNvSpPr>
            <a:spLocks noGrp="1"/>
          </p:cNvSpPr>
          <p:nvPr>
            <p:ph sz="half" idx="1"/>
          </p:nvPr>
        </p:nvSpPr>
        <p:spPr>
          <a:xfrm>
            <a:off x="1137034" y="2194102"/>
            <a:ext cx="4438036" cy="3908585"/>
          </a:xfrm>
        </p:spPr>
        <p:txBody>
          <a:bodyPr vert="horz" lIns="91440" tIns="45720" rIns="91440" bIns="45720" rtlCol="0">
            <a:normAutofit/>
          </a:bodyPr>
          <a:lstStyle/>
          <a:p>
            <a:r>
              <a:rPr lang="en-US" sz="2000" dirty="0">
                <a:effectLst/>
              </a:rPr>
              <a:t>Se </a:t>
            </a:r>
            <a:r>
              <a:rPr lang="en-US" sz="2000" dirty="0" err="1">
                <a:effectLst/>
              </a:rPr>
              <a:t>på</a:t>
            </a:r>
            <a:r>
              <a:rPr lang="en-US" sz="2000" dirty="0">
                <a:effectLst/>
              </a:rPr>
              <a:t> </a:t>
            </a:r>
            <a:r>
              <a:rPr lang="en-US" sz="2000" dirty="0" err="1">
                <a:effectLst/>
              </a:rPr>
              <a:t>bildene</a:t>
            </a:r>
            <a:r>
              <a:rPr lang="en-US" sz="2000" dirty="0">
                <a:effectLst/>
              </a:rPr>
              <a:t> </a:t>
            </a:r>
            <a:r>
              <a:rPr lang="en-US" sz="2000" dirty="0" err="1">
                <a:effectLst/>
              </a:rPr>
              <a:t>og</a:t>
            </a:r>
            <a:r>
              <a:rPr lang="en-US" sz="2000" dirty="0">
                <a:effectLst/>
              </a:rPr>
              <a:t> </a:t>
            </a:r>
            <a:r>
              <a:rPr lang="en-US" sz="2000" dirty="0" err="1">
                <a:effectLst/>
              </a:rPr>
              <a:t>dokumentene</a:t>
            </a:r>
            <a:r>
              <a:rPr lang="en-US" sz="2000" dirty="0"/>
              <a:t>. </a:t>
            </a:r>
          </a:p>
          <a:p>
            <a:r>
              <a:rPr lang="en-US" sz="2000" dirty="0"/>
              <a:t>Noter </a:t>
            </a:r>
            <a:r>
              <a:rPr lang="en-US" sz="2000" dirty="0" err="1"/>
              <a:t>svar</a:t>
            </a:r>
            <a:r>
              <a:rPr lang="en-US" sz="2000" dirty="0"/>
              <a:t> </a:t>
            </a:r>
            <a:r>
              <a:rPr lang="en-US" sz="2000" dirty="0" err="1"/>
              <a:t>på</a:t>
            </a:r>
            <a:r>
              <a:rPr lang="en-US" sz="2000" dirty="0"/>
              <a:t> </a:t>
            </a:r>
            <a:r>
              <a:rPr lang="en-US" sz="2000" dirty="0" err="1"/>
              <a:t>spørsmålene</a:t>
            </a:r>
            <a:r>
              <a:rPr lang="en-US" sz="2000" dirty="0"/>
              <a:t> </a:t>
            </a:r>
            <a:r>
              <a:rPr lang="en-US" sz="2000" dirty="0" err="1"/>
              <a:t>på</a:t>
            </a:r>
            <a:r>
              <a:rPr lang="en-US" sz="2000" dirty="0"/>
              <a:t> </a:t>
            </a:r>
            <a:r>
              <a:rPr lang="en-US" sz="2000" dirty="0" err="1"/>
              <a:t>notatlappene</a:t>
            </a:r>
            <a:r>
              <a:rPr lang="en-US" sz="2000" dirty="0"/>
              <a:t> </a:t>
            </a:r>
            <a:r>
              <a:rPr lang="en-US" sz="2000" dirty="0" err="1"/>
              <a:t>deres</a:t>
            </a:r>
            <a:r>
              <a:rPr lang="en-US" sz="2000" dirty="0"/>
              <a:t>. </a:t>
            </a:r>
          </a:p>
          <a:p>
            <a:r>
              <a:rPr lang="en-US" sz="2000" dirty="0"/>
              <a:t>Fest </a:t>
            </a:r>
            <a:r>
              <a:rPr lang="en-US" sz="2000" dirty="0" err="1"/>
              <a:t>notatlappene</a:t>
            </a:r>
            <a:r>
              <a:rPr lang="en-US" sz="2000" dirty="0"/>
              <a:t> </a:t>
            </a:r>
            <a:r>
              <a:rPr lang="en-US" sz="2000" dirty="0" err="1"/>
              <a:t>på</a:t>
            </a:r>
            <a:r>
              <a:rPr lang="en-US" sz="2000" dirty="0"/>
              <a:t> </a:t>
            </a:r>
            <a:r>
              <a:rPr lang="en-US" sz="2000" dirty="0" err="1"/>
              <a:t>kartet</a:t>
            </a:r>
            <a:r>
              <a:rPr lang="en-US" sz="2000" dirty="0"/>
              <a:t>. </a:t>
            </a:r>
            <a:endParaRPr lang="en-US" sz="2000" dirty="0">
              <a:effectLst/>
            </a:endParaRPr>
          </a:p>
          <a:p>
            <a:endParaRPr lang="en-US" sz="2000" dirty="0"/>
          </a:p>
        </p:txBody>
      </p:sp>
      <p:pic>
        <p:nvPicPr>
          <p:cNvPr id="7" name="Picture 6">
            <a:extLst>
              <a:ext uri="{FF2B5EF4-FFF2-40B4-BE49-F238E27FC236}">
                <a16:creationId xmlns:a16="http://schemas.microsoft.com/office/drawing/2014/main" id="{4DF56238-5D18-CFF1-40D5-A78ECC059F59}"/>
              </a:ext>
            </a:extLst>
          </p:cNvPr>
          <p:cNvPicPr>
            <a:picLocks noChangeAspect="1"/>
          </p:cNvPicPr>
          <p:nvPr/>
        </p:nvPicPr>
        <p:blipFill>
          <a:blip r:embed="rId3"/>
          <a:stretch>
            <a:fillRect/>
          </a:stretch>
        </p:blipFill>
        <p:spPr>
          <a:xfrm>
            <a:off x="306148" y="6121632"/>
            <a:ext cx="2219136" cy="469433"/>
          </a:xfrm>
          <a:prstGeom prst="rect">
            <a:avLst/>
          </a:prstGeom>
        </p:spPr>
      </p:pic>
      <p:pic>
        <p:nvPicPr>
          <p:cNvPr id="9" name="Content Placeholder 8">
            <a:extLst>
              <a:ext uri="{FF2B5EF4-FFF2-40B4-BE49-F238E27FC236}">
                <a16:creationId xmlns:a16="http://schemas.microsoft.com/office/drawing/2014/main" id="{EF179044-4982-5C47-052F-4B6ACB00C0E9}"/>
              </a:ext>
            </a:extLst>
          </p:cNvPr>
          <p:cNvPicPr>
            <a:picLocks noGrp="1" noChangeAspect="1"/>
          </p:cNvPicPr>
          <p:nvPr>
            <p:ph sz="half" idx="2"/>
          </p:nvPr>
        </p:nvPicPr>
        <p:blipFill>
          <a:blip r:embed="rId4"/>
          <a:stretch>
            <a:fillRect/>
          </a:stretch>
        </p:blipFill>
        <p:spPr>
          <a:xfrm>
            <a:off x="5751095" y="143091"/>
            <a:ext cx="5181600" cy="3714083"/>
          </a:xfrm>
        </p:spPr>
      </p:pic>
      <p:pic>
        <p:nvPicPr>
          <p:cNvPr id="12" name="Picture 11">
            <a:extLst>
              <a:ext uri="{FF2B5EF4-FFF2-40B4-BE49-F238E27FC236}">
                <a16:creationId xmlns:a16="http://schemas.microsoft.com/office/drawing/2014/main" id="{0F5A5D12-55F9-16FE-4DA2-BF1942C02A6C}"/>
              </a:ext>
            </a:extLst>
          </p:cNvPr>
          <p:cNvPicPr>
            <a:picLocks noChangeAspect="1"/>
          </p:cNvPicPr>
          <p:nvPr/>
        </p:nvPicPr>
        <p:blipFill>
          <a:blip r:embed="rId5"/>
          <a:stretch>
            <a:fillRect/>
          </a:stretch>
        </p:blipFill>
        <p:spPr>
          <a:xfrm>
            <a:off x="8855103" y="3206181"/>
            <a:ext cx="3076575" cy="2590800"/>
          </a:xfrm>
          <a:prstGeom prst="rect">
            <a:avLst/>
          </a:prstGeom>
        </p:spPr>
      </p:pic>
      <p:pic>
        <p:nvPicPr>
          <p:cNvPr id="15" name="Picture 14">
            <a:extLst>
              <a:ext uri="{FF2B5EF4-FFF2-40B4-BE49-F238E27FC236}">
                <a16:creationId xmlns:a16="http://schemas.microsoft.com/office/drawing/2014/main" id="{7502F976-3D28-A7C2-16F5-679A4B265069}"/>
              </a:ext>
            </a:extLst>
          </p:cNvPr>
          <p:cNvPicPr>
            <a:picLocks noChangeAspect="1"/>
          </p:cNvPicPr>
          <p:nvPr/>
        </p:nvPicPr>
        <p:blipFill>
          <a:blip r:embed="rId6"/>
          <a:stretch>
            <a:fillRect/>
          </a:stretch>
        </p:blipFill>
        <p:spPr>
          <a:xfrm>
            <a:off x="5055556" y="4110836"/>
            <a:ext cx="4389929" cy="2462198"/>
          </a:xfrm>
          <a:prstGeom prst="rect">
            <a:avLst/>
          </a:prstGeom>
        </p:spPr>
      </p:pic>
    </p:spTree>
    <p:extLst>
      <p:ext uri="{BB962C8B-B14F-4D97-AF65-F5344CB8AC3E}">
        <p14:creationId xmlns:p14="http://schemas.microsoft.com/office/powerpoint/2010/main" val="4078957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4C0A5AB-3F46-0898-7453-0C2880D5EF49}"/>
              </a:ext>
            </a:extLst>
          </p:cNvPr>
          <p:cNvSpPr>
            <a:spLocks noGrp="1"/>
          </p:cNvSpPr>
          <p:nvPr>
            <p:ph type="title"/>
          </p:nvPr>
        </p:nvSpPr>
        <p:spPr>
          <a:xfrm>
            <a:off x="1137034" y="609600"/>
            <a:ext cx="4784796" cy="1330840"/>
          </a:xfrm>
        </p:spPr>
        <p:txBody>
          <a:bodyPr vert="horz" lIns="91440" tIns="45720" rIns="91440" bIns="45720" rtlCol="0" anchor="ctr">
            <a:normAutofit/>
          </a:bodyPr>
          <a:lstStyle/>
          <a:p>
            <a:r>
              <a:rPr lang="en-US" kern="1200" dirty="0">
                <a:solidFill>
                  <a:schemeClr val="tx1"/>
                </a:solidFill>
                <a:latin typeface="+mj-lt"/>
                <a:ea typeface="+mj-ea"/>
                <a:cs typeface="+mj-cs"/>
              </a:rPr>
              <a:t>Film</a:t>
            </a:r>
            <a:endParaRPr lang="en-US" i="1"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CD39275C-E48F-A3DB-C4DC-2B2E981972C4}"/>
              </a:ext>
            </a:extLst>
          </p:cNvPr>
          <p:cNvSpPr>
            <a:spLocks noGrp="1"/>
          </p:cNvSpPr>
          <p:nvPr>
            <p:ph sz="half" idx="1"/>
          </p:nvPr>
        </p:nvSpPr>
        <p:spPr>
          <a:xfrm>
            <a:off x="1137034" y="2194102"/>
            <a:ext cx="4438036" cy="3908585"/>
          </a:xfrm>
        </p:spPr>
        <p:txBody>
          <a:bodyPr vert="horz" lIns="91440" tIns="45720" rIns="91440" bIns="45720" rtlCol="0">
            <a:normAutofit/>
          </a:bodyPr>
          <a:lstStyle/>
          <a:p>
            <a:r>
              <a:rPr lang="en-US" sz="2000" dirty="0" err="1">
                <a:effectLst/>
              </a:rPr>
              <a:t>Hva</a:t>
            </a:r>
            <a:r>
              <a:rPr lang="en-US" sz="2000" dirty="0">
                <a:effectLst/>
              </a:rPr>
              <a:t> </a:t>
            </a:r>
            <a:r>
              <a:rPr lang="en-US" sz="2000" dirty="0" err="1">
                <a:effectLst/>
              </a:rPr>
              <a:t>tror</a:t>
            </a:r>
            <a:r>
              <a:rPr lang="en-US" sz="2000" dirty="0">
                <a:effectLst/>
              </a:rPr>
              <a:t> </a:t>
            </a:r>
            <a:r>
              <a:rPr lang="en-US" sz="2000" dirty="0" err="1">
                <a:effectLst/>
              </a:rPr>
              <a:t>dere</a:t>
            </a:r>
            <a:r>
              <a:rPr lang="en-US" sz="2000" dirty="0">
                <a:effectLst/>
              </a:rPr>
              <a:t> Ivar </a:t>
            </a:r>
            <a:r>
              <a:rPr lang="en-US" sz="2000" dirty="0" err="1">
                <a:effectLst/>
              </a:rPr>
              <a:t>kommer</a:t>
            </a:r>
            <a:r>
              <a:rPr lang="en-US" sz="2000" dirty="0">
                <a:effectLst/>
              </a:rPr>
              <a:t> </a:t>
            </a:r>
            <a:r>
              <a:rPr lang="en-US" sz="2000" dirty="0" err="1">
                <a:effectLst/>
              </a:rPr>
              <a:t>til</a:t>
            </a:r>
            <a:r>
              <a:rPr lang="en-US" sz="2000" dirty="0">
                <a:effectLst/>
              </a:rPr>
              <a:t> å </a:t>
            </a:r>
            <a:r>
              <a:rPr lang="en-US" sz="2000" dirty="0" err="1">
                <a:effectLst/>
              </a:rPr>
              <a:t>fortelle</a:t>
            </a:r>
            <a:r>
              <a:rPr lang="en-US" sz="2000" dirty="0">
                <a:effectLst/>
              </a:rPr>
              <a:t> om </a:t>
            </a:r>
            <a:r>
              <a:rPr lang="en-US" sz="2000" dirty="0" err="1">
                <a:effectLst/>
              </a:rPr>
              <a:t>i</a:t>
            </a:r>
            <a:r>
              <a:rPr lang="en-US" sz="2000" dirty="0">
                <a:effectLst/>
              </a:rPr>
              <a:t> </a:t>
            </a:r>
            <a:r>
              <a:rPr lang="en-US" sz="2000" dirty="0" err="1">
                <a:effectLst/>
              </a:rPr>
              <a:t>filmen</a:t>
            </a:r>
            <a:r>
              <a:rPr lang="en-US" sz="2000" dirty="0">
                <a:effectLst/>
              </a:rPr>
              <a:t>?</a:t>
            </a:r>
          </a:p>
          <a:p>
            <a:r>
              <a:rPr lang="en-US" sz="2000" dirty="0"/>
              <a:t>Er det </a:t>
            </a:r>
            <a:r>
              <a:rPr lang="en-US" sz="2000" dirty="0" err="1"/>
              <a:t>noe</a:t>
            </a:r>
            <a:r>
              <a:rPr lang="en-US" sz="2000" dirty="0"/>
              <a:t> </a:t>
            </a:r>
            <a:r>
              <a:rPr lang="en-US" sz="2000" dirty="0" err="1"/>
              <a:t>dere</a:t>
            </a:r>
            <a:r>
              <a:rPr lang="en-US" sz="2000" dirty="0"/>
              <a:t> lurer </a:t>
            </a:r>
            <a:r>
              <a:rPr lang="en-US" sz="2000" dirty="0" err="1"/>
              <a:t>på</a:t>
            </a:r>
            <a:r>
              <a:rPr lang="en-US" sz="2000" dirty="0"/>
              <a:t> </a:t>
            </a:r>
            <a:r>
              <a:rPr lang="en-US" sz="2000" dirty="0" err="1"/>
              <a:t>som</a:t>
            </a:r>
            <a:r>
              <a:rPr lang="en-US" sz="2000" dirty="0"/>
              <a:t> </a:t>
            </a:r>
            <a:r>
              <a:rPr lang="en-US" sz="2000" dirty="0" err="1"/>
              <a:t>dere</a:t>
            </a:r>
            <a:r>
              <a:rPr lang="en-US" sz="2000" dirty="0"/>
              <a:t> </a:t>
            </a:r>
            <a:r>
              <a:rPr lang="en-US" sz="2000" dirty="0" err="1"/>
              <a:t>tror</a:t>
            </a:r>
            <a:r>
              <a:rPr lang="en-US" sz="2000" dirty="0"/>
              <a:t> </a:t>
            </a:r>
            <a:r>
              <a:rPr lang="en-US" sz="2000" dirty="0" err="1"/>
              <a:t>han</a:t>
            </a:r>
            <a:r>
              <a:rPr lang="en-US" sz="2000" dirty="0"/>
              <a:t> </a:t>
            </a:r>
            <a:r>
              <a:rPr lang="en-US" sz="2000" dirty="0" err="1"/>
              <a:t>vil</a:t>
            </a:r>
            <a:r>
              <a:rPr lang="en-US" sz="2000" dirty="0"/>
              <a:t> </a:t>
            </a:r>
            <a:r>
              <a:rPr lang="en-US" sz="2000" dirty="0" err="1"/>
              <a:t>si</a:t>
            </a:r>
            <a:r>
              <a:rPr lang="en-US" sz="2000" dirty="0"/>
              <a:t> </a:t>
            </a:r>
            <a:r>
              <a:rPr lang="en-US" sz="2000" dirty="0" err="1"/>
              <a:t>noe</a:t>
            </a:r>
            <a:r>
              <a:rPr lang="en-US" sz="2000"/>
              <a:t> om? </a:t>
            </a:r>
            <a:endParaRPr lang="en-US" sz="2000" dirty="0">
              <a:effectLst/>
            </a:endParaRPr>
          </a:p>
          <a:p>
            <a:endParaRPr lang="en-US" sz="2000" dirty="0"/>
          </a:p>
        </p:txBody>
      </p:sp>
      <p:pic>
        <p:nvPicPr>
          <p:cNvPr id="6" name="Content Placeholder 5" descr="A child on a bicycle in front of a house&#10;&#10;Description automatically generated">
            <a:extLst>
              <a:ext uri="{FF2B5EF4-FFF2-40B4-BE49-F238E27FC236}">
                <a16:creationId xmlns:a16="http://schemas.microsoft.com/office/drawing/2014/main" id="{EE1DC1D8-32F3-7AC6-2C95-C39E7D150B2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63691" y="717012"/>
            <a:ext cx="3771487" cy="5446191"/>
          </a:xfrm>
          <a:prstGeom prst="rect">
            <a:avLst/>
          </a:prstGeom>
        </p:spPr>
      </p:pic>
      <p:pic>
        <p:nvPicPr>
          <p:cNvPr id="7" name="Picture 6">
            <a:extLst>
              <a:ext uri="{FF2B5EF4-FFF2-40B4-BE49-F238E27FC236}">
                <a16:creationId xmlns:a16="http://schemas.microsoft.com/office/drawing/2014/main" id="{4DF56238-5D18-CFF1-40D5-A78ECC059F59}"/>
              </a:ext>
            </a:extLst>
          </p:cNvPr>
          <p:cNvPicPr>
            <a:picLocks noChangeAspect="1"/>
          </p:cNvPicPr>
          <p:nvPr/>
        </p:nvPicPr>
        <p:blipFill>
          <a:blip r:embed="rId4"/>
          <a:stretch>
            <a:fillRect/>
          </a:stretch>
        </p:blipFill>
        <p:spPr>
          <a:xfrm>
            <a:off x="306148" y="6121632"/>
            <a:ext cx="2219136" cy="469433"/>
          </a:xfrm>
          <a:prstGeom prst="rect">
            <a:avLst/>
          </a:prstGeom>
        </p:spPr>
      </p:pic>
    </p:spTree>
    <p:extLst>
      <p:ext uri="{BB962C8B-B14F-4D97-AF65-F5344CB8AC3E}">
        <p14:creationId xmlns:p14="http://schemas.microsoft.com/office/powerpoint/2010/main" val="337407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4C0A5AB-3F46-0898-7453-0C2880D5EF49}"/>
              </a:ext>
            </a:extLst>
          </p:cNvPr>
          <p:cNvSpPr>
            <a:spLocks noGrp="1"/>
          </p:cNvSpPr>
          <p:nvPr>
            <p:ph type="title"/>
          </p:nvPr>
        </p:nvSpPr>
        <p:spPr>
          <a:xfrm>
            <a:off x="1137034" y="609600"/>
            <a:ext cx="4784796" cy="1330840"/>
          </a:xfrm>
        </p:spPr>
        <p:txBody>
          <a:bodyPr vert="horz" lIns="91440" tIns="45720" rIns="91440" bIns="45720" rtlCol="0" anchor="ctr">
            <a:normAutofit/>
          </a:bodyPr>
          <a:lstStyle/>
          <a:p>
            <a:r>
              <a:rPr lang="en-US" kern="1200" dirty="0" err="1">
                <a:solidFill>
                  <a:schemeClr val="tx1"/>
                </a:solidFill>
                <a:latin typeface="+mj-lt"/>
                <a:ea typeface="+mj-ea"/>
                <a:cs typeface="+mj-cs"/>
              </a:rPr>
              <a:t>Bildestøtte</a:t>
            </a:r>
            <a:endParaRPr lang="en-US" i="1"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CD39275C-E48F-A3DB-C4DC-2B2E981972C4}"/>
              </a:ext>
            </a:extLst>
          </p:cNvPr>
          <p:cNvSpPr>
            <a:spLocks noGrp="1"/>
          </p:cNvSpPr>
          <p:nvPr>
            <p:ph sz="half" idx="1"/>
          </p:nvPr>
        </p:nvSpPr>
        <p:spPr>
          <a:xfrm>
            <a:off x="1137034" y="2194102"/>
            <a:ext cx="4438036" cy="3908585"/>
          </a:xfrm>
        </p:spPr>
        <p:txBody>
          <a:bodyPr vert="horz" lIns="91440" tIns="45720" rIns="91440" bIns="45720" rtlCol="0">
            <a:normAutofit/>
          </a:bodyPr>
          <a:lstStyle/>
          <a:p>
            <a:r>
              <a:rPr lang="en-US" sz="2000" dirty="0">
                <a:effectLst/>
              </a:rPr>
              <a:t>De </a:t>
            </a:r>
            <a:r>
              <a:rPr lang="en-US" sz="2000" dirty="0" err="1">
                <a:effectLst/>
              </a:rPr>
              <a:t>neste</a:t>
            </a:r>
            <a:r>
              <a:rPr lang="en-US" sz="2000" dirty="0">
                <a:effectLst/>
              </a:rPr>
              <a:t> </a:t>
            </a:r>
            <a:r>
              <a:rPr lang="en-US" sz="2000" dirty="0" err="1">
                <a:effectLst/>
              </a:rPr>
              <a:t>slidene</a:t>
            </a:r>
            <a:r>
              <a:rPr lang="en-US" sz="2000" dirty="0">
                <a:effectLst/>
              </a:rPr>
              <a:t> </a:t>
            </a:r>
            <a:r>
              <a:rPr lang="en-US" sz="2000" dirty="0" err="1">
                <a:effectLst/>
              </a:rPr>
              <a:t>kan</a:t>
            </a:r>
            <a:r>
              <a:rPr lang="en-US" sz="2000" dirty="0">
                <a:effectLst/>
              </a:rPr>
              <a:t> </a:t>
            </a:r>
            <a:r>
              <a:rPr lang="en-US" sz="2000" dirty="0" err="1">
                <a:effectLst/>
              </a:rPr>
              <a:t>brukes</a:t>
            </a:r>
            <a:r>
              <a:rPr lang="en-US" sz="2000" dirty="0">
                <a:effectLst/>
              </a:rPr>
              <a:t> </a:t>
            </a:r>
            <a:r>
              <a:rPr lang="en-US" sz="2000" dirty="0" err="1">
                <a:effectLst/>
              </a:rPr>
              <a:t>som</a:t>
            </a:r>
            <a:r>
              <a:rPr lang="en-US" sz="2000" dirty="0">
                <a:effectLst/>
              </a:rPr>
              <a:t> </a:t>
            </a:r>
            <a:r>
              <a:rPr lang="en-US" sz="2000" dirty="0" err="1">
                <a:effectLst/>
              </a:rPr>
              <a:t>bildestøtte</a:t>
            </a:r>
            <a:r>
              <a:rPr lang="en-US" sz="2000" dirty="0">
                <a:effectLst/>
              </a:rPr>
              <a:t> for </a:t>
            </a:r>
            <a:r>
              <a:rPr lang="en-US" sz="2000" dirty="0" err="1">
                <a:effectLst/>
              </a:rPr>
              <a:t>elevene</a:t>
            </a:r>
            <a:r>
              <a:rPr lang="en-US" sz="2000" dirty="0">
                <a:effectLst/>
              </a:rPr>
              <a:t> </a:t>
            </a:r>
            <a:r>
              <a:rPr lang="en-US" sz="2000" dirty="0" err="1">
                <a:effectLst/>
              </a:rPr>
              <a:t>når</a:t>
            </a:r>
            <a:r>
              <a:rPr lang="en-US" sz="2000" dirty="0">
                <a:effectLst/>
              </a:rPr>
              <a:t> de </a:t>
            </a:r>
            <a:r>
              <a:rPr lang="en-US" sz="2000" dirty="0" err="1">
                <a:effectLst/>
              </a:rPr>
              <a:t>skal</a:t>
            </a:r>
            <a:r>
              <a:rPr lang="en-US" sz="2000" dirty="0">
                <a:effectLst/>
              </a:rPr>
              <a:t> </a:t>
            </a:r>
            <a:r>
              <a:rPr lang="en-US" sz="2000" dirty="0" err="1">
                <a:effectLst/>
              </a:rPr>
              <a:t>gjenfortelle</a:t>
            </a:r>
            <a:r>
              <a:rPr lang="en-US" sz="2000" dirty="0">
                <a:effectLst/>
              </a:rPr>
              <a:t> </a:t>
            </a:r>
            <a:r>
              <a:rPr lang="en-US" sz="2000" dirty="0" err="1">
                <a:effectLst/>
              </a:rPr>
              <a:t>Ivars</a:t>
            </a:r>
            <a:r>
              <a:rPr lang="en-US" sz="2000" dirty="0">
                <a:effectLst/>
              </a:rPr>
              <a:t> </a:t>
            </a:r>
            <a:r>
              <a:rPr lang="en-US" sz="2000" dirty="0" err="1">
                <a:effectLst/>
              </a:rPr>
              <a:t>historie</a:t>
            </a:r>
            <a:r>
              <a:rPr lang="en-US" sz="2000" dirty="0">
                <a:effectLst/>
              </a:rPr>
              <a:t>. </a:t>
            </a:r>
          </a:p>
          <a:p>
            <a:endParaRPr lang="en-US" sz="2000" dirty="0"/>
          </a:p>
        </p:txBody>
      </p:sp>
      <p:pic>
        <p:nvPicPr>
          <p:cNvPr id="6" name="Content Placeholder 5" descr="A child on a bicycle in front of a house&#10;&#10;Description automatically generated">
            <a:extLst>
              <a:ext uri="{FF2B5EF4-FFF2-40B4-BE49-F238E27FC236}">
                <a16:creationId xmlns:a16="http://schemas.microsoft.com/office/drawing/2014/main" id="{EE1DC1D8-32F3-7AC6-2C95-C39E7D150B2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63691" y="717012"/>
            <a:ext cx="3771487" cy="5446191"/>
          </a:xfrm>
          <a:prstGeom prst="rect">
            <a:avLst/>
          </a:prstGeom>
        </p:spPr>
      </p:pic>
      <p:pic>
        <p:nvPicPr>
          <p:cNvPr id="7" name="Picture 6">
            <a:extLst>
              <a:ext uri="{FF2B5EF4-FFF2-40B4-BE49-F238E27FC236}">
                <a16:creationId xmlns:a16="http://schemas.microsoft.com/office/drawing/2014/main" id="{4DF56238-5D18-CFF1-40D5-A78ECC059F59}"/>
              </a:ext>
            </a:extLst>
          </p:cNvPr>
          <p:cNvPicPr>
            <a:picLocks noChangeAspect="1"/>
          </p:cNvPicPr>
          <p:nvPr/>
        </p:nvPicPr>
        <p:blipFill>
          <a:blip r:embed="rId4"/>
          <a:stretch>
            <a:fillRect/>
          </a:stretch>
        </p:blipFill>
        <p:spPr>
          <a:xfrm>
            <a:off x="306148" y="6121632"/>
            <a:ext cx="2219136" cy="469433"/>
          </a:xfrm>
          <a:prstGeom prst="rect">
            <a:avLst/>
          </a:prstGeom>
        </p:spPr>
      </p:pic>
    </p:spTree>
    <p:extLst>
      <p:ext uri="{BB962C8B-B14F-4D97-AF65-F5344CB8AC3E}">
        <p14:creationId xmlns:p14="http://schemas.microsoft.com/office/powerpoint/2010/main" val="3290305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78BA5F19-D5E1-4ECC-BEC2-DF7AEDFD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50CC88A9-A661-4C48-866E-8734E511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27BF6358-0A15-4220-BBA5-1A5CDA4104D6}"/>
              </a:ext>
            </a:extLst>
          </p:cNvPr>
          <p:cNvSpPr>
            <a:spLocks noGrp="1"/>
          </p:cNvSpPr>
          <p:nvPr>
            <p:ph type="title"/>
          </p:nvPr>
        </p:nvSpPr>
        <p:spPr>
          <a:xfrm>
            <a:off x="497973" y="393380"/>
            <a:ext cx="7655427" cy="739881"/>
          </a:xfrm>
          <a:prstGeom prst="ellipse">
            <a:avLst/>
          </a:prstGeom>
        </p:spPr>
        <p:txBody>
          <a:bodyPr vert="horz" lIns="91440" tIns="45720" rIns="91440" bIns="45720" rtlCol="0" anchor="b">
            <a:normAutofit/>
          </a:bodyPr>
          <a:lstStyle/>
          <a:p>
            <a:r>
              <a:rPr lang="en-US" sz="3100" dirty="0" err="1"/>
              <a:t>Ivars</a:t>
            </a:r>
            <a:r>
              <a:rPr lang="en-US" sz="3100" dirty="0"/>
              <a:t> liv </a:t>
            </a:r>
            <a:r>
              <a:rPr lang="en-US" sz="3100" dirty="0" err="1"/>
              <a:t>før</a:t>
            </a:r>
            <a:r>
              <a:rPr lang="en-US" sz="3100" dirty="0"/>
              <a:t> 1942</a:t>
            </a:r>
          </a:p>
        </p:txBody>
      </p:sp>
      <p:pic>
        <p:nvPicPr>
          <p:cNvPr id="8" name="Content Placeholder 7">
            <a:extLst>
              <a:ext uri="{FF2B5EF4-FFF2-40B4-BE49-F238E27FC236}">
                <a16:creationId xmlns:a16="http://schemas.microsoft.com/office/drawing/2014/main" id="{BD0C5FBF-DCC8-0363-9DA1-B83EC4939E00}"/>
              </a:ext>
            </a:extLst>
          </p:cNvPr>
          <p:cNvPicPr>
            <a:picLocks noGrp="1" noChangeAspect="1"/>
          </p:cNvPicPr>
          <p:nvPr>
            <p:ph sz="half" idx="1"/>
          </p:nvPr>
        </p:nvPicPr>
        <p:blipFill>
          <a:blip r:embed="rId3"/>
          <a:stretch>
            <a:fillRect/>
          </a:stretch>
        </p:blipFill>
        <p:spPr>
          <a:xfrm>
            <a:off x="6444461" y="1663024"/>
            <a:ext cx="5157150" cy="2900897"/>
          </a:xfrm>
          <a:prstGeom prst="rect">
            <a:avLst/>
          </a:prstGeom>
        </p:spPr>
      </p:pic>
      <p:sp>
        <p:nvSpPr>
          <p:cNvPr id="51" name="Freeform: Shape 50">
            <a:extLst>
              <a:ext uri="{FF2B5EF4-FFF2-40B4-BE49-F238E27FC236}">
                <a16:creationId xmlns:a16="http://schemas.microsoft.com/office/drawing/2014/main" id="{CFDF195F-784B-4D00-8C92-6FC1B0499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A0580EC-CF3C-46D0-D7C1-453F7F08B2C5}"/>
              </a:ext>
            </a:extLst>
          </p:cNvPr>
          <p:cNvPicPr>
            <a:picLocks noChangeAspect="1"/>
          </p:cNvPicPr>
          <p:nvPr/>
        </p:nvPicPr>
        <p:blipFill>
          <a:blip r:embed="rId4"/>
          <a:stretch>
            <a:fillRect/>
          </a:stretch>
        </p:blipFill>
        <p:spPr>
          <a:xfrm>
            <a:off x="10094495" y="6386292"/>
            <a:ext cx="1862381" cy="393966"/>
          </a:xfrm>
          <a:prstGeom prst="rect">
            <a:avLst/>
          </a:prstGeom>
        </p:spPr>
      </p:pic>
      <p:pic>
        <p:nvPicPr>
          <p:cNvPr id="4" name="Picture 3" descr="A child on skis in the snow&#10;&#10;Description automatically generated">
            <a:extLst>
              <a:ext uri="{FF2B5EF4-FFF2-40B4-BE49-F238E27FC236}">
                <a16:creationId xmlns:a16="http://schemas.microsoft.com/office/drawing/2014/main" id="{B274C5CF-C577-6256-D064-CAF974479B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51" y="2947812"/>
            <a:ext cx="2645486" cy="3715245"/>
          </a:xfrm>
          <a:prstGeom prst="rect">
            <a:avLst/>
          </a:prstGeom>
        </p:spPr>
      </p:pic>
      <p:pic>
        <p:nvPicPr>
          <p:cNvPr id="5" name="Picture 4">
            <a:extLst>
              <a:ext uri="{FF2B5EF4-FFF2-40B4-BE49-F238E27FC236}">
                <a16:creationId xmlns:a16="http://schemas.microsoft.com/office/drawing/2014/main" id="{56CFFD43-AC83-A267-1716-EE2F40C40003}"/>
              </a:ext>
            </a:extLst>
          </p:cNvPr>
          <p:cNvPicPr>
            <a:picLocks noChangeAspect="1"/>
          </p:cNvPicPr>
          <p:nvPr/>
        </p:nvPicPr>
        <p:blipFill>
          <a:blip r:embed="rId6"/>
          <a:stretch>
            <a:fillRect/>
          </a:stretch>
        </p:blipFill>
        <p:spPr>
          <a:xfrm>
            <a:off x="408490" y="2402019"/>
            <a:ext cx="2920237" cy="2706859"/>
          </a:xfrm>
          <a:prstGeom prst="rect">
            <a:avLst/>
          </a:prstGeom>
        </p:spPr>
      </p:pic>
    </p:spTree>
    <p:extLst>
      <p:ext uri="{BB962C8B-B14F-4D97-AF65-F5344CB8AC3E}">
        <p14:creationId xmlns:p14="http://schemas.microsoft.com/office/powerpoint/2010/main" val="1267530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78BA5F19-D5E1-4ECC-BEC2-DF7AEDFD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50CC88A9-A661-4C48-866E-8734E511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27BF6358-0A15-4220-BBA5-1A5CDA4104D6}"/>
              </a:ext>
            </a:extLst>
          </p:cNvPr>
          <p:cNvSpPr>
            <a:spLocks noGrp="1"/>
          </p:cNvSpPr>
          <p:nvPr>
            <p:ph type="title"/>
          </p:nvPr>
        </p:nvSpPr>
        <p:spPr>
          <a:xfrm>
            <a:off x="497973" y="393380"/>
            <a:ext cx="7655427" cy="739881"/>
          </a:xfrm>
          <a:prstGeom prst="ellipse">
            <a:avLst/>
          </a:prstGeom>
        </p:spPr>
        <p:txBody>
          <a:bodyPr vert="horz" lIns="91440" tIns="45720" rIns="91440" bIns="45720" rtlCol="0" anchor="b">
            <a:normAutofit/>
          </a:bodyPr>
          <a:lstStyle/>
          <a:p>
            <a:r>
              <a:rPr lang="en-US" sz="3100" dirty="0" err="1"/>
              <a:t>Ivars</a:t>
            </a:r>
            <a:r>
              <a:rPr lang="en-US" sz="3100" dirty="0"/>
              <a:t> liv </a:t>
            </a:r>
            <a:r>
              <a:rPr lang="en-US" sz="3100" dirty="0" err="1"/>
              <a:t>i</a:t>
            </a:r>
            <a:r>
              <a:rPr lang="en-US" sz="3100" dirty="0"/>
              <a:t> 1942</a:t>
            </a:r>
          </a:p>
        </p:txBody>
      </p:sp>
      <p:sp>
        <p:nvSpPr>
          <p:cNvPr id="51" name="Freeform: Shape 50">
            <a:extLst>
              <a:ext uri="{FF2B5EF4-FFF2-40B4-BE49-F238E27FC236}">
                <a16:creationId xmlns:a16="http://schemas.microsoft.com/office/drawing/2014/main" id="{CFDF195F-784B-4D00-8C92-6FC1B0499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A0580EC-CF3C-46D0-D7C1-453F7F08B2C5}"/>
              </a:ext>
            </a:extLst>
          </p:cNvPr>
          <p:cNvPicPr>
            <a:picLocks noChangeAspect="1"/>
          </p:cNvPicPr>
          <p:nvPr/>
        </p:nvPicPr>
        <p:blipFill>
          <a:blip r:embed="rId3"/>
          <a:stretch>
            <a:fillRect/>
          </a:stretch>
        </p:blipFill>
        <p:spPr>
          <a:xfrm>
            <a:off x="10094495" y="6386292"/>
            <a:ext cx="1862381" cy="393966"/>
          </a:xfrm>
          <a:prstGeom prst="rect">
            <a:avLst/>
          </a:prstGeom>
        </p:spPr>
      </p:pic>
      <p:pic>
        <p:nvPicPr>
          <p:cNvPr id="7" name="Content Placeholder 6">
            <a:extLst>
              <a:ext uri="{FF2B5EF4-FFF2-40B4-BE49-F238E27FC236}">
                <a16:creationId xmlns:a16="http://schemas.microsoft.com/office/drawing/2014/main" id="{EA6A651C-09DF-0D19-4FEB-8A5BFF3AD4BB}"/>
              </a:ext>
            </a:extLst>
          </p:cNvPr>
          <p:cNvPicPr>
            <a:picLocks noGrp="1" noChangeAspect="1"/>
          </p:cNvPicPr>
          <p:nvPr>
            <p:ph sz="half" idx="1"/>
          </p:nvPr>
        </p:nvPicPr>
        <p:blipFill>
          <a:blip r:embed="rId4"/>
          <a:stretch>
            <a:fillRect/>
          </a:stretch>
        </p:blipFill>
        <p:spPr>
          <a:xfrm>
            <a:off x="659195" y="2320873"/>
            <a:ext cx="3109229" cy="4224894"/>
          </a:xfrm>
          <a:prstGeom prst="rect">
            <a:avLst/>
          </a:prstGeom>
        </p:spPr>
      </p:pic>
      <p:pic>
        <p:nvPicPr>
          <p:cNvPr id="10" name="Picture 9">
            <a:extLst>
              <a:ext uri="{FF2B5EF4-FFF2-40B4-BE49-F238E27FC236}">
                <a16:creationId xmlns:a16="http://schemas.microsoft.com/office/drawing/2014/main" id="{B6A723A8-BF1F-67B4-3991-09D09A09522E}"/>
              </a:ext>
            </a:extLst>
          </p:cNvPr>
          <p:cNvPicPr>
            <a:picLocks noChangeAspect="1"/>
          </p:cNvPicPr>
          <p:nvPr/>
        </p:nvPicPr>
        <p:blipFill>
          <a:blip r:embed="rId5"/>
          <a:stretch>
            <a:fillRect/>
          </a:stretch>
        </p:blipFill>
        <p:spPr>
          <a:xfrm>
            <a:off x="4251483" y="3294082"/>
            <a:ext cx="3584759" cy="2115495"/>
          </a:xfrm>
          <a:prstGeom prst="rect">
            <a:avLst/>
          </a:prstGeom>
        </p:spPr>
      </p:pic>
      <p:pic>
        <p:nvPicPr>
          <p:cNvPr id="12" name="Picture 11">
            <a:extLst>
              <a:ext uri="{FF2B5EF4-FFF2-40B4-BE49-F238E27FC236}">
                <a16:creationId xmlns:a16="http://schemas.microsoft.com/office/drawing/2014/main" id="{087279BB-EDBF-8665-0669-03C2300DA6B2}"/>
              </a:ext>
            </a:extLst>
          </p:cNvPr>
          <p:cNvPicPr>
            <a:picLocks noChangeAspect="1"/>
          </p:cNvPicPr>
          <p:nvPr/>
        </p:nvPicPr>
        <p:blipFill>
          <a:blip r:embed="rId6"/>
          <a:stretch>
            <a:fillRect/>
          </a:stretch>
        </p:blipFill>
        <p:spPr>
          <a:xfrm>
            <a:off x="8660691" y="1374041"/>
            <a:ext cx="2706859" cy="3529890"/>
          </a:xfrm>
          <a:prstGeom prst="rect">
            <a:avLst/>
          </a:prstGeom>
        </p:spPr>
      </p:pic>
    </p:spTree>
    <p:extLst>
      <p:ext uri="{BB962C8B-B14F-4D97-AF65-F5344CB8AC3E}">
        <p14:creationId xmlns:p14="http://schemas.microsoft.com/office/powerpoint/2010/main" val="2163158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78BA5F19-D5E1-4ECC-BEC2-DF7AEDFD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50CC88A9-A661-4C48-866E-8734E511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27BF6358-0A15-4220-BBA5-1A5CDA4104D6}"/>
              </a:ext>
            </a:extLst>
          </p:cNvPr>
          <p:cNvSpPr>
            <a:spLocks noGrp="1"/>
          </p:cNvSpPr>
          <p:nvPr>
            <p:ph type="title"/>
          </p:nvPr>
        </p:nvSpPr>
        <p:spPr>
          <a:xfrm>
            <a:off x="497973" y="393380"/>
            <a:ext cx="7655427" cy="739881"/>
          </a:xfrm>
          <a:prstGeom prst="ellipse">
            <a:avLst/>
          </a:prstGeom>
        </p:spPr>
        <p:txBody>
          <a:bodyPr vert="horz" lIns="91440" tIns="45720" rIns="91440" bIns="45720" rtlCol="0" anchor="b">
            <a:normAutofit/>
          </a:bodyPr>
          <a:lstStyle/>
          <a:p>
            <a:r>
              <a:rPr lang="en-US" sz="3100" dirty="0" err="1"/>
              <a:t>Ivars</a:t>
            </a:r>
            <a:r>
              <a:rPr lang="en-US" sz="3100" dirty="0"/>
              <a:t> liv </a:t>
            </a:r>
            <a:r>
              <a:rPr lang="en-US" sz="3100" dirty="0" err="1"/>
              <a:t>i</a:t>
            </a:r>
            <a:r>
              <a:rPr lang="en-US" sz="3100" dirty="0"/>
              <a:t> Sverige</a:t>
            </a:r>
          </a:p>
        </p:txBody>
      </p:sp>
      <p:sp>
        <p:nvSpPr>
          <p:cNvPr id="51" name="Freeform: Shape 50">
            <a:extLst>
              <a:ext uri="{FF2B5EF4-FFF2-40B4-BE49-F238E27FC236}">
                <a16:creationId xmlns:a16="http://schemas.microsoft.com/office/drawing/2014/main" id="{CFDF195F-784B-4D00-8C92-6FC1B0499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A0580EC-CF3C-46D0-D7C1-453F7F08B2C5}"/>
              </a:ext>
            </a:extLst>
          </p:cNvPr>
          <p:cNvPicPr>
            <a:picLocks noChangeAspect="1"/>
          </p:cNvPicPr>
          <p:nvPr/>
        </p:nvPicPr>
        <p:blipFill>
          <a:blip r:embed="rId3"/>
          <a:stretch>
            <a:fillRect/>
          </a:stretch>
        </p:blipFill>
        <p:spPr>
          <a:xfrm>
            <a:off x="10094495" y="6386292"/>
            <a:ext cx="1862381" cy="393966"/>
          </a:xfrm>
          <a:prstGeom prst="rect">
            <a:avLst/>
          </a:prstGeom>
        </p:spPr>
      </p:pic>
      <p:pic>
        <p:nvPicPr>
          <p:cNvPr id="6" name="Content Placeholder 5" descr="A person and child standing next to a dog&#10;&#10;Description automatically generated">
            <a:extLst>
              <a:ext uri="{FF2B5EF4-FFF2-40B4-BE49-F238E27FC236}">
                <a16:creationId xmlns:a16="http://schemas.microsoft.com/office/drawing/2014/main" id="{F89B4E1B-15AC-FBB0-2748-C11A7E93C03A}"/>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063873" y="2402019"/>
            <a:ext cx="2643980" cy="3942537"/>
          </a:xfrm>
        </p:spPr>
      </p:pic>
      <p:pic>
        <p:nvPicPr>
          <p:cNvPr id="12" name="Picture 11">
            <a:extLst>
              <a:ext uri="{FF2B5EF4-FFF2-40B4-BE49-F238E27FC236}">
                <a16:creationId xmlns:a16="http://schemas.microsoft.com/office/drawing/2014/main" id="{DFDEBEB9-FBF1-2947-7E3C-A81B3EF186DB}"/>
              </a:ext>
            </a:extLst>
          </p:cNvPr>
          <p:cNvPicPr>
            <a:picLocks noChangeAspect="1"/>
          </p:cNvPicPr>
          <p:nvPr/>
        </p:nvPicPr>
        <p:blipFill>
          <a:blip r:embed="rId5"/>
          <a:stretch>
            <a:fillRect/>
          </a:stretch>
        </p:blipFill>
        <p:spPr>
          <a:xfrm>
            <a:off x="6906531" y="2158101"/>
            <a:ext cx="3723391" cy="2541798"/>
          </a:xfrm>
          <a:prstGeom prst="rect">
            <a:avLst/>
          </a:prstGeom>
        </p:spPr>
      </p:pic>
    </p:spTree>
    <p:extLst>
      <p:ext uri="{BB962C8B-B14F-4D97-AF65-F5344CB8AC3E}">
        <p14:creationId xmlns:p14="http://schemas.microsoft.com/office/powerpoint/2010/main" val="3685950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78BA5F19-D5E1-4ECC-BEC2-DF7AEDFD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50CC88A9-A661-4C48-866E-8734E511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27BF6358-0A15-4220-BBA5-1A5CDA4104D6}"/>
              </a:ext>
            </a:extLst>
          </p:cNvPr>
          <p:cNvSpPr>
            <a:spLocks noGrp="1"/>
          </p:cNvSpPr>
          <p:nvPr>
            <p:ph type="title"/>
          </p:nvPr>
        </p:nvSpPr>
        <p:spPr>
          <a:xfrm>
            <a:off x="497973" y="393380"/>
            <a:ext cx="7655427" cy="739881"/>
          </a:xfrm>
          <a:prstGeom prst="ellipse">
            <a:avLst/>
          </a:prstGeom>
        </p:spPr>
        <p:txBody>
          <a:bodyPr vert="horz" lIns="91440" tIns="45720" rIns="91440" bIns="45720" rtlCol="0" anchor="b">
            <a:normAutofit/>
          </a:bodyPr>
          <a:lstStyle/>
          <a:p>
            <a:r>
              <a:rPr lang="en-US" sz="3100" dirty="0" err="1"/>
              <a:t>Ivars</a:t>
            </a:r>
            <a:r>
              <a:rPr lang="en-US" sz="3100" dirty="0"/>
              <a:t> liv </a:t>
            </a:r>
            <a:r>
              <a:rPr lang="en-US" sz="3100" dirty="0" err="1"/>
              <a:t>etter</a:t>
            </a:r>
            <a:r>
              <a:rPr lang="en-US" sz="3100" dirty="0"/>
              <a:t> </a:t>
            </a:r>
            <a:r>
              <a:rPr lang="en-US" sz="3100" dirty="0" err="1"/>
              <a:t>krigen</a:t>
            </a:r>
            <a:endParaRPr lang="en-US" sz="3100" dirty="0"/>
          </a:p>
        </p:txBody>
      </p:sp>
      <p:sp>
        <p:nvSpPr>
          <p:cNvPr id="51" name="Freeform: Shape 50">
            <a:extLst>
              <a:ext uri="{FF2B5EF4-FFF2-40B4-BE49-F238E27FC236}">
                <a16:creationId xmlns:a16="http://schemas.microsoft.com/office/drawing/2014/main" id="{CFDF195F-784B-4D00-8C92-6FC1B0499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A0580EC-CF3C-46D0-D7C1-453F7F08B2C5}"/>
              </a:ext>
            </a:extLst>
          </p:cNvPr>
          <p:cNvPicPr>
            <a:picLocks noChangeAspect="1"/>
          </p:cNvPicPr>
          <p:nvPr/>
        </p:nvPicPr>
        <p:blipFill>
          <a:blip r:embed="rId3"/>
          <a:stretch>
            <a:fillRect/>
          </a:stretch>
        </p:blipFill>
        <p:spPr>
          <a:xfrm>
            <a:off x="10094495" y="6386292"/>
            <a:ext cx="1862381" cy="393966"/>
          </a:xfrm>
          <a:prstGeom prst="rect">
            <a:avLst/>
          </a:prstGeom>
        </p:spPr>
      </p:pic>
      <p:pic>
        <p:nvPicPr>
          <p:cNvPr id="5" name="Content Placeholder 4">
            <a:extLst>
              <a:ext uri="{FF2B5EF4-FFF2-40B4-BE49-F238E27FC236}">
                <a16:creationId xmlns:a16="http://schemas.microsoft.com/office/drawing/2014/main" id="{7B5EDE8E-7C00-2F35-8235-502C5AB30811}"/>
              </a:ext>
            </a:extLst>
          </p:cNvPr>
          <p:cNvPicPr>
            <a:picLocks noGrp="1" noChangeAspect="1"/>
          </p:cNvPicPr>
          <p:nvPr>
            <p:ph sz="half" idx="1"/>
          </p:nvPr>
        </p:nvPicPr>
        <p:blipFill>
          <a:blip r:embed="rId4"/>
          <a:stretch>
            <a:fillRect/>
          </a:stretch>
        </p:blipFill>
        <p:spPr>
          <a:xfrm>
            <a:off x="1059913" y="2683617"/>
            <a:ext cx="3462828" cy="3499407"/>
          </a:xfrm>
          <a:prstGeom prst="rect">
            <a:avLst/>
          </a:prstGeom>
        </p:spPr>
      </p:pic>
      <p:pic>
        <p:nvPicPr>
          <p:cNvPr id="10" name="Picture 9" descr="A group of children posing for a photo&#10;&#10;Description automatically generated">
            <a:extLst>
              <a:ext uri="{FF2B5EF4-FFF2-40B4-BE49-F238E27FC236}">
                <a16:creationId xmlns:a16="http://schemas.microsoft.com/office/drawing/2014/main" id="{7475533A-7824-1C7D-1FAB-BA82ECD834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3727" y="1912923"/>
            <a:ext cx="5531633" cy="3838074"/>
          </a:xfrm>
          <a:prstGeom prst="rect">
            <a:avLst/>
          </a:prstGeom>
        </p:spPr>
      </p:pic>
    </p:spTree>
    <p:extLst>
      <p:ext uri="{BB962C8B-B14F-4D97-AF65-F5344CB8AC3E}">
        <p14:creationId xmlns:p14="http://schemas.microsoft.com/office/powerpoint/2010/main" val="3414829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82D69E-5877-C999-258B-30898F9D4DE7}"/>
              </a:ext>
            </a:extLst>
          </p:cNvPr>
          <p:cNvSpPr>
            <a:spLocks noGrp="1"/>
          </p:cNvSpPr>
          <p:nvPr>
            <p:ph type="title"/>
          </p:nvPr>
        </p:nvSpPr>
        <p:spPr/>
        <p:txBody>
          <a:bodyPr/>
          <a:lstStyle/>
          <a:p>
            <a:r>
              <a:rPr lang="nb-NO" dirty="0"/>
              <a:t>Kilder:</a:t>
            </a:r>
          </a:p>
        </p:txBody>
      </p:sp>
      <p:sp>
        <p:nvSpPr>
          <p:cNvPr id="6" name="Content Placeholder 5">
            <a:extLst>
              <a:ext uri="{FF2B5EF4-FFF2-40B4-BE49-F238E27FC236}">
                <a16:creationId xmlns:a16="http://schemas.microsoft.com/office/drawing/2014/main" id="{E4EB5B89-8C8B-4A41-D469-9B7C3D65D8C7}"/>
              </a:ext>
            </a:extLst>
          </p:cNvPr>
          <p:cNvSpPr>
            <a:spLocks noGrp="1"/>
          </p:cNvSpPr>
          <p:nvPr>
            <p:ph idx="1"/>
          </p:nvPr>
        </p:nvSpPr>
        <p:spPr/>
        <p:txBody>
          <a:bodyPr/>
          <a:lstStyle/>
          <a:p>
            <a:r>
              <a:rPr lang="nb-NO" dirty="0"/>
              <a:t>Familiefotografiene er utlånt av Ivar </a:t>
            </a:r>
            <a:r>
              <a:rPr lang="nb-NO" dirty="0" err="1"/>
              <a:t>Bermann</a:t>
            </a:r>
            <a:endParaRPr lang="nb-NO" dirty="0"/>
          </a:p>
          <a:p>
            <a:r>
              <a:rPr lang="nb-NO" dirty="0"/>
              <a:t>Fotografiet av Donau er tatt av Georg W. Fossum den 26. november 1942</a:t>
            </a:r>
          </a:p>
          <a:p>
            <a:r>
              <a:rPr lang="nb-NO" dirty="0"/>
              <a:t>Fotografiet av </a:t>
            </a:r>
            <a:r>
              <a:rPr lang="nb-NO" dirty="0" err="1"/>
              <a:t>Kolsva</a:t>
            </a:r>
            <a:r>
              <a:rPr lang="nb-NO" dirty="0"/>
              <a:t> er hentet fra </a:t>
            </a:r>
            <a:r>
              <a:rPr lang="nb-NO" dirty="0" err="1"/>
              <a:t>Västmanslands</a:t>
            </a:r>
            <a:r>
              <a:rPr lang="nb-NO" dirty="0"/>
              <a:t> </a:t>
            </a:r>
            <a:r>
              <a:rPr lang="nb-NO" dirty="0" err="1"/>
              <a:t>läns</a:t>
            </a:r>
            <a:r>
              <a:rPr lang="nb-NO" dirty="0"/>
              <a:t> museum, digitalmuseum.se  </a:t>
            </a:r>
            <a:r>
              <a:rPr lang="nn-NO" dirty="0">
                <a:hlinkClick r:id="rId2"/>
              </a:rPr>
              <a:t>Kolsva - Västmanlands </a:t>
            </a:r>
            <a:r>
              <a:rPr lang="nn-NO" dirty="0" err="1">
                <a:hlinkClick r:id="rId2"/>
              </a:rPr>
              <a:t>läns</a:t>
            </a:r>
            <a:r>
              <a:rPr lang="nn-NO" dirty="0">
                <a:hlinkClick r:id="rId2"/>
              </a:rPr>
              <a:t> museum / </a:t>
            </a:r>
            <a:r>
              <a:rPr lang="nn-NO" dirty="0" err="1">
                <a:hlinkClick r:id="rId2"/>
              </a:rPr>
              <a:t>DigitaltMuseum</a:t>
            </a:r>
            <a:endParaRPr lang="nb-NO" dirty="0"/>
          </a:p>
        </p:txBody>
      </p:sp>
    </p:spTree>
    <p:extLst>
      <p:ext uri="{BB962C8B-B14F-4D97-AF65-F5344CB8AC3E}">
        <p14:creationId xmlns:p14="http://schemas.microsoft.com/office/powerpoint/2010/main" val="14712556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TotalTime>
  <Words>566</Words>
  <Application>Microsoft Office PowerPoint</Application>
  <PresentationFormat>Widescreen</PresentationFormat>
  <Paragraphs>49</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Lato</vt:lpstr>
      <vt:lpstr>Merriweather</vt:lpstr>
      <vt:lpstr>Office Theme</vt:lpstr>
      <vt:lpstr>Ivars historie </vt:lpstr>
      <vt:lpstr>1940 – 1945  </vt:lpstr>
      <vt:lpstr>Deportasjon 26. november 1942</vt:lpstr>
      <vt:lpstr>Klipp fra Last jøder</vt:lpstr>
      <vt:lpstr>Oppgave</vt:lpstr>
      <vt:lpstr>Film</vt:lpstr>
      <vt:lpstr>Bildestøtte</vt:lpstr>
      <vt:lpstr>Ivars liv før 1942</vt:lpstr>
      <vt:lpstr>Ivars liv i 1942</vt:lpstr>
      <vt:lpstr>Ivars liv i Sverige</vt:lpstr>
      <vt:lpstr>Ivars liv etter krigen</vt:lpstr>
      <vt:lpstr>Kilder: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Ivars historie </dc:title>
  <dc:creator>Marie Eberson Degnæs</dc:creator>
  <cp:lastModifiedBy>Marie Eberson Degnæs</cp:lastModifiedBy>
  <cp:revision>14</cp:revision>
  <cp:lastPrinted>2023-12-04T08:40:12Z</cp:lastPrinted>
  <dcterms:created xsi:type="dcterms:W3CDTF">2023-11-29T11:29:33Z</dcterms:created>
  <dcterms:modified xsi:type="dcterms:W3CDTF">2023-12-04T09:33:41Z</dcterms:modified>
</cp:coreProperties>
</file>